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33"/>
  </p:notesMasterIdLst>
  <p:sldIdLst>
    <p:sldId id="256" r:id="rId2"/>
    <p:sldId id="257" r:id="rId3"/>
    <p:sldId id="265" r:id="rId4"/>
    <p:sldId id="258" r:id="rId5"/>
    <p:sldId id="260" r:id="rId6"/>
    <p:sldId id="261" r:id="rId7"/>
    <p:sldId id="262" r:id="rId8"/>
    <p:sldId id="263" r:id="rId9"/>
    <p:sldId id="266" r:id="rId10"/>
    <p:sldId id="268" r:id="rId11"/>
    <p:sldId id="284" r:id="rId12"/>
    <p:sldId id="283" r:id="rId13"/>
    <p:sldId id="269" r:id="rId14"/>
    <p:sldId id="272" r:id="rId15"/>
    <p:sldId id="270" r:id="rId16"/>
    <p:sldId id="280" r:id="rId17"/>
    <p:sldId id="281" r:id="rId18"/>
    <p:sldId id="271" r:id="rId19"/>
    <p:sldId id="277" r:id="rId20"/>
    <p:sldId id="273" r:id="rId21"/>
    <p:sldId id="274" r:id="rId22"/>
    <p:sldId id="275" r:id="rId23"/>
    <p:sldId id="276" r:id="rId24"/>
    <p:sldId id="278" r:id="rId25"/>
    <p:sldId id="279" r:id="rId26"/>
    <p:sldId id="267" r:id="rId27"/>
    <p:sldId id="285" r:id="rId28"/>
    <p:sldId id="286" r:id="rId29"/>
    <p:sldId id="287" r:id="rId30"/>
    <p:sldId id="288" r:id="rId31"/>
    <p:sldId id="259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89D3"/>
    <a:srgbClr val="FBD0CB"/>
    <a:srgbClr val="F7A4A4"/>
    <a:srgbClr val="FC6B6E"/>
    <a:srgbClr val="F8917E"/>
    <a:srgbClr val="FE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575"/>
  </p:normalViewPr>
  <p:slideViewPr>
    <p:cSldViewPr snapToGrid="0" snapToObjects="1">
      <p:cViewPr>
        <p:scale>
          <a:sx n="92" d="100"/>
          <a:sy n="92" d="100"/>
        </p:scale>
        <p:origin x="14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146098-2E73-214B-A202-ED690FF3CB48}" type="doc">
      <dgm:prSet loTypeId="urn:microsoft.com/office/officeart/2005/8/layout/list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249F71CF-A577-DF41-93D8-1CC4A13192A9}">
      <dgm:prSet phldrT="[Text]" custT="1"/>
      <dgm:spPr/>
      <dgm:t>
        <a:bodyPr/>
        <a:lstStyle/>
        <a:p>
          <a:r>
            <a:rPr lang="de-DE" sz="2800" b="1" dirty="0" err="1"/>
            <a:t>Verification</a:t>
          </a:r>
          <a:r>
            <a:rPr lang="de-DE" sz="2800" b="1" dirty="0"/>
            <a:t> </a:t>
          </a:r>
          <a:r>
            <a:rPr lang="de-DE" sz="2800" b="1" dirty="0" err="1"/>
            <a:t>of</a:t>
          </a:r>
          <a:r>
            <a:rPr lang="de-DE" sz="2800" b="1" dirty="0"/>
            <a:t> </a:t>
          </a:r>
          <a:r>
            <a:rPr lang="de-DE" sz="2800" b="1" dirty="0" err="1"/>
            <a:t>the</a:t>
          </a:r>
          <a:r>
            <a:rPr lang="de-DE" sz="2800" b="1" dirty="0"/>
            <a:t> </a:t>
          </a:r>
          <a:r>
            <a:rPr lang="de-DE" sz="2800" b="1" dirty="0" err="1"/>
            <a:t>system</a:t>
          </a:r>
          <a:r>
            <a:rPr lang="de-DE" sz="2800" b="1" dirty="0"/>
            <a:t> </a:t>
          </a:r>
        </a:p>
      </dgm:t>
    </dgm:pt>
    <dgm:pt modelId="{98C32D10-A076-3D40-AED1-3B119684C3A3}" type="parTrans" cxnId="{1FDA4DA5-53CF-9148-BDF6-37ED317D34A5}">
      <dgm:prSet/>
      <dgm:spPr/>
      <dgm:t>
        <a:bodyPr/>
        <a:lstStyle/>
        <a:p>
          <a:endParaRPr lang="de-DE"/>
        </a:p>
      </dgm:t>
    </dgm:pt>
    <dgm:pt modelId="{9EFC6008-5EAD-5749-8045-0070AA21B54A}" type="sibTrans" cxnId="{1FDA4DA5-53CF-9148-BDF6-37ED317D34A5}">
      <dgm:prSet/>
      <dgm:spPr/>
      <dgm:t>
        <a:bodyPr/>
        <a:lstStyle/>
        <a:p>
          <a:endParaRPr lang="de-DE"/>
        </a:p>
      </dgm:t>
    </dgm:pt>
    <dgm:pt modelId="{95CB590C-EECF-8541-8FCF-69A1FB679851}">
      <dgm:prSet phldrT="[Text]" custT="1"/>
      <dgm:spPr/>
      <dgm:t>
        <a:bodyPr/>
        <a:lstStyle/>
        <a:p>
          <a:r>
            <a:rPr lang="de-DE" sz="2800" b="1" dirty="0" err="1"/>
            <a:t>Improvement</a:t>
          </a:r>
          <a:r>
            <a:rPr lang="de-DE" sz="2800" b="1" dirty="0"/>
            <a:t> </a:t>
          </a:r>
          <a:r>
            <a:rPr lang="de-DE" sz="2800" b="1" dirty="0" err="1"/>
            <a:t>of</a:t>
          </a:r>
          <a:r>
            <a:rPr lang="de-DE" sz="2800" b="1" dirty="0"/>
            <a:t> </a:t>
          </a:r>
          <a:r>
            <a:rPr lang="de-DE" sz="2800" b="1" dirty="0" err="1"/>
            <a:t>the</a:t>
          </a:r>
          <a:r>
            <a:rPr lang="de-DE" sz="2800" b="1" dirty="0"/>
            <a:t> </a:t>
          </a:r>
          <a:r>
            <a:rPr lang="de-DE" sz="2800" b="1" dirty="0" err="1"/>
            <a:t>system</a:t>
          </a:r>
          <a:r>
            <a:rPr lang="de-DE" sz="2800" b="1" dirty="0"/>
            <a:t> </a:t>
          </a:r>
        </a:p>
      </dgm:t>
    </dgm:pt>
    <dgm:pt modelId="{AB45B404-B93E-3D41-A1DF-984E2BDB018C}" type="parTrans" cxnId="{8EAA516B-BCBB-674E-86A5-7223AA4897D4}">
      <dgm:prSet/>
      <dgm:spPr/>
      <dgm:t>
        <a:bodyPr/>
        <a:lstStyle/>
        <a:p>
          <a:endParaRPr lang="de-DE"/>
        </a:p>
      </dgm:t>
    </dgm:pt>
    <dgm:pt modelId="{D4A14FEF-F812-4446-AE62-AAFAD1220721}" type="sibTrans" cxnId="{8EAA516B-BCBB-674E-86A5-7223AA4897D4}">
      <dgm:prSet/>
      <dgm:spPr/>
      <dgm:t>
        <a:bodyPr/>
        <a:lstStyle/>
        <a:p>
          <a:endParaRPr lang="de-DE"/>
        </a:p>
      </dgm:t>
    </dgm:pt>
    <dgm:pt modelId="{99490840-898C-4847-B63A-2A7BBE463638}">
      <dgm:prSet phldrT="[Text]" custT="1"/>
      <dgm:spPr/>
      <dgm:t>
        <a:bodyPr/>
        <a:lstStyle/>
        <a:p>
          <a:r>
            <a:rPr lang="de-DE" sz="2800" b="1" dirty="0"/>
            <a:t>Learning </a:t>
          </a:r>
          <a:r>
            <a:rPr lang="de-DE" sz="2800" b="1" dirty="0" err="1"/>
            <a:t>from</a:t>
          </a:r>
          <a:r>
            <a:rPr lang="de-DE" sz="2800" b="1" dirty="0"/>
            <a:t> </a:t>
          </a:r>
          <a:r>
            <a:rPr lang="de-DE" sz="2800" b="1" dirty="0" err="1"/>
            <a:t>the</a:t>
          </a:r>
          <a:r>
            <a:rPr lang="de-DE" sz="2800" b="1" dirty="0"/>
            <a:t> </a:t>
          </a:r>
          <a:r>
            <a:rPr lang="de-DE" sz="2800" b="1" dirty="0" err="1"/>
            <a:t>system</a:t>
          </a:r>
          <a:r>
            <a:rPr lang="de-DE" sz="2800" b="1" dirty="0"/>
            <a:t> </a:t>
          </a:r>
        </a:p>
      </dgm:t>
    </dgm:pt>
    <dgm:pt modelId="{6436FED2-ABBB-624F-A143-0008C624104C}" type="parTrans" cxnId="{6B2D154A-6775-CA4A-AD9C-731C0E7B9039}">
      <dgm:prSet/>
      <dgm:spPr/>
      <dgm:t>
        <a:bodyPr/>
        <a:lstStyle/>
        <a:p>
          <a:endParaRPr lang="de-DE"/>
        </a:p>
      </dgm:t>
    </dgm:pt>
    <dgm:pt modelId="{532F97C0-ACC8-E84D-A9F6-7D40D608B8D1}" type="sibTrans" cxnId="{6B2D154A-6775-CA4A-AD9C-731C0E7B9039}">
      <dgm:prSet/>
      <dgm:spPr/>
      <dgm:t>
        <a:bodyPr/>
        <a:lstStyle/>
        <a:p>
          <a:endParaRPr lang="de-DE"/>
        </a:p>
      </dgm:t>
    </dgm:pt>
    <dgm:pt modelId="{61588FE7-98D8-AD44-AE6F-FA6E271D0233}">
      <dgm:prSet phldrT="[Text]" custT="1"/>
      <dgm:spPr/>
      <dgm:t>
        <a:bodyPr/>
        <a:lstStyle/>
        <a:p>
          <a:r>
            <a:rPr lang="de-DE" sz="2800" b="1" dirty="0"/>
            <a:t>Compliance </a:t>
          </a:r>
          <a:r>
            <a:rPr lang="de-DE" sz="2800" b="1" dirty="0" err="1"/>
            <a:t>to</a:t>
          </a:r>
          <a:r>
            <a:rPr lang="de-DE" sz="2800" b="1" dirty="0"/>
            <a:t> </a:t>
          </a:r>
          <a:r>
            <a:rPr lang="de-DE" sz="2800" b="1" dirty="0" err="1"/>
            <a:t>legislation</a:t>
          </a:r>
          <a:endParaRPr lang="de-DE" sz="2800" b="1" dirty="0"/>
        </a:p>
      </dgm:t>
    </dgm:pt>
    <dgm:pt modelId="{38859A63-2848-A644-B1DC-E9CB552DF549}" type="parTrans" cxnId="{09FC8D2F-C957-3849-B46B-2BED1532E054}">
      <dgm:prSet/>
      <dgm:spPr/>
      <dgm:t>
        <a:bodyPr/>
        <a:lstStyle/>
        <a:p>
          <a:endParaRPr lang="de-DE"/>
        </a:p>
      </dgm:t>
    </dgm:pt>
    <dgm:pt modelId="{96F7C150-A949-D84D-A56B-236132FD019F}" type="sibTrans" cxnId="{09FC8D2F-C957-3849-B46B-2BED1532E054}">
      <dgm:prSet/>
      <dgm:spPr/>
      <dgm:t>
        <a:bodyPr/>
        <a:lstStyle/>
        <a:p>
          <a:endParaRPr lang="de-DE"/>
        </a:p>
      </dgm:t>
    </dgm:pt>
    <dgm:pt modelId="{654A668C-FB0D-7440-96DF-ED1BDB8825BC}">
      <dgm:prSet phldrT="[Text]" custT="1"/>
      <dgm:spPr/>
      <dgm:t>
        <a:bodyPr/>
        <a:lstStyle/>
        <a:p>
          <a:r>
            <a:rPr lang="de-DE" sz="1800" b="1" dirty="0"/>
            <a:t>Are </a:t>
          </a:r>
          <a:r>
            <a:rPr lang="de-DE" sz="1800" b="1" dirty="0" err="1"/>
            <a:t>the</a:t>
          </a:r>
          <a:r>
            <a:rPr lang="de-DE" sz="1800" b="1" dirty="0"/>
            <a:t> </a:t>
          </a:r>
          <a:r>
            <a:rPr lang="de-DE" sz="1800" b="1" dirty="0" err="1"/>
            <a:t>features</a:t>
          </a:r>
          <a:r>
            <a:rPr lang="de-DE" sz="1800" b="1" dirty="0"/>
            <a:t> </a:t>
          </a:r>
          <a:r>
            <a:rPr lang="de-DE" sz="1800" b="1" dirty="0" err="1"/>
            <a:t>the</a:t>
          </a:r>
          <a:r>
            <a:rPr lang="de-DE" sz="1800" b="1" dirty="0"/>
            <a:t> </a:t>
          </a:r>
          <a:r>
            <a:rPr lang="de-DE" sz="1800" b="1" dirty="0" err="1"/>
            <a:t>model</a:t>
          </a:r>
          <a:r>
            <a:rPr lang="de-DE" sz="1800" b="1" dirty="0"/>
            <a:t> </a:t>
          </a:r>
          <a:r>
            <a:rPr lang="de-DE" sz="1800" b="1" dirty="0" err="1"/>
            <a:t>categorizes</a:t>
          </a:r>
          <a:r>
            <a:rPr lang="de-DE" sz="1800" b="1" dirty="0"/>
            <a:t> </a:t>
          </a:r>
          <a:r>
            <a:rPr lang="de-DE" sz="1800" b="1" dirty="0" err="1"/>
            <a:t>as</a:t>
          </a:r>
          <a:r>
            <a:rPr lang="de-DE" sz="1800" b="1" dirty="0"/>
            <a:t> </a:t>
          </a:r>
          <a:r>
            <a:rPr lang="de-DE" sz="1800" b="1" dirty="0" err="1"/>
            <a:t>important</a:t>
          </a:r>
          <a:r>
            <a:rPr lang="de-DE" sz="1800" b="1" dirty="0"/>
            <a:t> </a:t>
          </a:r>
          <a:r>
            <a:rPr lang="de-DE" sz="1800" b="1" dirty="0" err="1"/>
            <a:t>really</a:t>
          </a:r>
          <a:r>
            <a:rPr lang="de-DE" sz="1800" b="1" dirty="0"/>
            <a:t> </a:t>
          </a:r>
          <a:r>
            <a:rPr lang="de-DE" sz="1800" b="1" dirty="0" err="1"/>
            <a:t>important</a:t>
          </a:r>
          <a:r>
            <a:rPr lang="de-DE" sz="1800" b="1" dirty="0"/>
            <a:t>?</a:t>
          </a:r>
        </a:p>
      </dgm:t>
    </dgm:pt>
    <dgm:pt modelId="{C226B343-816B-AD46-8F43-5CB6121F2F49}" type="parTrans" cxnId="{033EEAB9-0725-364B-B51A-E63FA55E8577}">
      <dgm:prSet/>
      <dgm:spPr/>
      <dgm:t>
        <a:bodyPr/>
        <a:lstStyle/>
        <a:p>
          <a:endParaRPr lang="de-DE"/>
        </a:p>
      </dgm:t>
    </dgm:pt>
    <dgm:pt modelId="{D9EED997-1198-B84D-9E83-B69D940CFBAE}" type="sibTrans" cxnId="{033EEAB9-0725-364B-B51A-E63FA55E8577}">
      <dgm:prSet/>
      <dgm:spPr/>
      <dgm:t>
        <a:bodyPr/>
        <a:lstStyle/>
        <a:p>
          <a:endParaRPr lang="de-DE"/>
        </a:p>
      </dgm:t>
    </dgm:pt>
    <dgm:pt modelId="{51F59503-F801-5B45-A77B-EDB7588C3614}">
      <dgm:prSet phldrT="[Text]" custT="1"/>
      <dgm:spPr/>
      <dgm:t>
        <a:bodyPr/>
        <a:lstStyle/>
        <a:p>
          <a:r>
            <a:rPr lang="de-DE" sz="1800" b="1" dirty="0" err="1"/>
            <a:t>Based</a:t>
          </a:r>
          <a:r>
            <a:rPr lang="de-DE" sz="1800" b="1" dirty="0"/>
            <a:t> on </a:t>
          </a:r>
          <a:r>
            <a:rPr lang="de-DE" sz="1800" b="1" dirty="0" err="1"/>
            <a:t>the</a:t>
          </a:r>
          <a:r>
            <a:rPr lang="de-DE" sz="1800" b="1" dirty="0"/>
            <a:t> </a:t>
          </a:r>
          <a:r>
            <a:rPr lang="de-DE" sz="1800" b="1" dirty="0" err="1"/>
            <a:t>results</a:t>
          </a:r>
          <a:r>
            <a:rPr lang="de-DE" sz="1800" b="1" dirty="0"/>
            <a:t>, </a:t>
          </a:r>
          <a:r>
            <a:rPr lang="de-DE" sz="1800" b="1" dirty="0" err="1"/>
            <a:t>is</a:t>
          </a:r>
          <a:r>
            <a:rPr lang="de-DE" sz="1800" b="1" dirty="0"/>
            <a:t> </a:t>
          </a:r>
          <a:r>
            <a:rPr lang="de-DE" sz="1800" b="1" dirty="0" err="1"/>
            <a:t>our</a:t>
          </a:r>
          <a:r>
            <a:rPr lang="de-DE" sz="1800" b="1" dirty="0"/>
            <a:t> </a:t>
          </a:r>
          <a:r>
            <a:rPr lang="de-DE" sz="1800" b="1" dirty="0" err="1"/>
            <a:t>model</a:t>
          </a:r>
          <a:r>
            <a:rPr lang="de-DE" sz="1800" b="1" dirty="0"/>
            <a:t> </a:t>
          </a:r>
          <a:r>
            <a:rPr lang="de-DE" sz="1800" b="1" dirty="0" err="1"/>
            <a:t>good</a:t>
          </a:r>
          <a:r>
            <a:rPr lang="de-DE" sz="1800" b="1" dirty="0"/>
            <a:t> </a:t>
          </a:r>
          <a:r>
            <a:rPr lang="de-DE" sz="1800" b="1" dirty="0" err="1"/>
            <a:t>enough</a:t>
          </a:r>
          <a:r>
            <a:rPr lang="de-DE" sz="1800" b="1" dirty="0"/>
            <a:t> </a:t>
          </a:r>
          <a:r>
            <a:rPr lang="de-DE" sz="1800" b="1" dirty="0" err="1"/>
            <a:t>or</a:t>
          </a:r>
          <a:r>
            <a:rPr lang="de-DE" sz="1800" b="1" dirty="0"/>
            <a:t> </a:t>
          </a:r>
          <a:r>
            <a:rPr lang="de-DE" sz="1800" b="1" dirty="0" err="1"/>
            <a:t>can</a:t>
          </a:r>
          <a:r>
            <a:rPr lang="de-DE" sz="1800" b="1" dirty="0"/>
            <a:t> </a:t>
          </a:r>
          <a:r>
            <a:rPr lang="de-DE" sz="1800" b="1" dirty="0" err="1"/>
            <a:t>we</a:t>
          </a:r>
          <a:r>
            <a:rPr lang="de-DE" sz="1800" b="1" dirty="0"/>
            <a:t> </a:t>
          </a:r>
          <a:r>
            <a:rPr lang="de-DE" sz="1800" b="1" dirty="0" err="1"/>
            <a:t>improve</a:t>
          </a:r>
          <a:r>
            <a:rPr lang="de-DE" sz="1800" b="1" dirty="0"/>
            <a:t> </a:t>
          </a:r>
          <a:r>
            <a:rPr lang="de-DE" sz="1800" b="1" dirty="0" err="1"/>
            <a:t>it</a:t>
          </a:r>
          <a:r>
            <a:rPr lang="de-DE" sz="1800" b="1" dirty="0"/>
            <a:t>?</a:t>
          </a:r>
        </a:p>
      </dgm:t>
    </dgm:pt>
    <dgm:pt modelId="{326B9310-B354-F042-9EF8-9D4720D0ED2B}" type="parTrans" cxnId="{F23C1972-85B4-F648-BD74-C932C3D78E25}">
      <dgm:prSet/>
      <dgm:spPr/>
      <dgm:t>
        <a:bodyPr/>
        <a:lstStyle/>
        <a:p>
          <a:endParaRPr lang="de-DE"/>
        </a:p>
      </dgm:t>
    </dgm:pt>
    <dgm:pt modelId="{0F0FC944-609A-B94C-B7DF-36745A70576E}" type="sibTrans" cxnId="{F23C1972-85B4-F648-BD74-C932C3D78E25}">
      <dgm:prSet/>
      <dgm:spPr/>
      <dgm:t>
        <a:bodyPr/>
        <a:lstStyle/>
        <a:p>
          <a:endParaRPr lang="de-DE"/>
        </a:p>
      </dgm:t>
    </dgm:pt>
    <dgm:pt modelId="{76C03428-8F8A-E74C-9B26-744E9D91D375}">
      <dgm:prSet phldrT="[Text]" custT="1"/>
      <dgm:spPr/>
      <dgm:t>
        <a:bodyPr/>
        <a:lstStyle/>
        <a:p>
          <a:r>
            <a:rPr lang="de-DE" sz="1800" b="1" dirty="0"/>
            <a:t>Can </a:t>
          </a:r>
          <a:r>
            <a:rPr lang="de-DE" sz="1800" b="1" dirty="0" err="1"/>
            <a:t>we</a:t>
          </a:r>
          <a:r>
            <a:rPr lang="de-DE" sz="1800" b="1" dirty="0"/>
            <a:t> </a:t>
          </a:r>
          <a:r>
            <a:rPr lang="de-DE" sz="1800" b="1" dirty="0" err="1"/>
            <a:t>use</a:t>
          </a:r>
          <a:r>
            <a:rPr lang="de-DE" sz="1800" b="1" dirty="0"/>
            <a:t> </a:t>
          </a:r>
          <a:r>
            <a:rPr lang="de-DE" sz="1800" b="1" dirty="0" err="1"/>
            <a:t>the</a:t>
          </a:r>
          <a:r>
            <a:rPr lang="de-DE" sz="1800" b="1" dirty="0"/>
            <a:t> </a:t>
          </a:r>
          <a:r>
            <a:rPr lang="de-DE" sz="1800" b="1" dirty="0" err="1"/>
            <a:t>model</a:t>
          </a:r>
          <a:r>
            <a:rPr lang="de-DE" sz="1800" b="1" dirty="0"/>
            <a:t> </a:t>
          </a:r>
          <a:r>
            <a:rPr lang="de-DE" sz="1800" b="1" dirty="0" err="1"/>
            <a:t>to</a:t>
          </a:r>
          <a:r>
            <a:rPr lang="de-DE" sz="1800" b="1" dirty="0"/>
            <a:t> </a:t>
          </a:r>
          <a:r>
            <a:rPr lang="de-DE" sz="1800" b="1" dirty="0" err="1"/>
            <a:t>imporve</a:t>
          </a:r>
          <a:r>
            <a:rPr lang="de-DE" sz="1800" b="1" dirty="0"/>
            <a:t> in real live </a:t>
          </a:r>
          <a:r>
            <a:rPr lang="de-DE" sz="1800" b="1" dirty="0" err="1"/>
            <a:t>behaviour</a:t>
          </a:r>
          <a:r>
            <a:rPr lang="de-DE" sz="1800" b="1" dirty="0"/>
            <a:t>?</a:t>
          </a:r>
        </a:p>
      </dgm:t>
    </dgm:pt>
    <dgm:pt modelId="{F22DDFE3-5BD5-3048-89A1-7187F70A02EE}" type="parTrans" cxnId="{35A2FF8B-4EA2-4147-BCFA-7B11137EEFD4}">
      <dgm:prSet/>
      <dgm:spPr/>
      <dgm:t>
        <a:bodyPr/>
        <a:lstStyle/>
        <a:p>
          <a:endParaRPr lang="de-DE"/>
        </a:p>
      </dgm:t>
    </dgm:pt>
    <dgm:pt modelId="{E118D2E9-79F2-1849-A8CD-24F92237ECC4}" type="sibTrans" cxnId="{35A2FF8B-4EA2-4147-BCFA-7B11137EEFD4}">
      <dgm:prSet/>
      <dgm:spPr/>
      <dgm:t>
        <a:bodyPr/>
        <a:lstStyle/>
        <a:p>
          <a:endParaRPr lang="de-DE"/>
        </a:p>
      </dgm:t>
    </dgm:pt>
    <dgm:pt modelId="{A657D054-6E22-5440-B3F1-CBFDEE1AAA3A}">
      <dgm:prSet phldrT="[Text]" custT="1"/>
      <dgm:spPr/>
      <dgm:t>
        <a:bodyPr/>
        <a:lstStyle/>
        <a:p>
          <a:r>
            <a:rPr lang="de-DE" sz="1800" b="1" dirty="0" err="1"/>
            <a:t>Is</a:t>
          </a:r>
          <a:r>
            <a:rPr lang="de-DE" sz="1800" b="1" dirty="0"/>
            <a:t> </a:t>
          </a:r>
          <a:r>
            <a:rPr lang="de-DE" sz="1800" b="1" dirty="0" err="1"/>
            <a:t>the</a:t>
          </a:r>
          <a:r>
            <a:rPr lang="de-DE" sz="1800" b="1" dirty="0"/>
            <a:t> </a:t>
          </a:r>
          <a:r>
            <a:rPr lang="de-DE" sz="1800" b="1" dirty="0" err="1"/>
            <a:t>model‘s</a:t>
          </a:r>
          <a:r>
            <a:rPr lang="de-DE" sz="1800" b="1" dirty="0"/>
            <a:t> </a:t>
          </a:r>
          <a:r>
            <a:rPr lang="de-DE" sz="1800" b="1" dirty="0" err="1"/>
            <a:t>output</a:t>
          </a:r>
          <a:r>
            <a:rPr lang="de-DE" sz="1800" b="1" dirty="0"/>
            <a:t> </a:t>
          </a:r>
          <a:r>
            <a:rPr lang="de-DE" sz="1800" b="1" dirty="0" err="1"/>
            <a:t>compatible</a:t>
          </a:r>
          <a:r>
            <a:rPr lang="de-DE" sz="1800" b="1" dirty="0"/>
            <a:t> </a:t>
          </a:r>
          <a:r>
            <a:rPr lang="de-DE" sz="1800" b="1" dirty="0" err="1"/>
            <a:t>with</a:t>
          </a:r>
          <a:r>
            <a:rPr lang="de-DE" sz="1800" b="1" dirty="0"/>
            <a:t> </a:t>
          </a:r>
          <a:r>
            <a:rPr lang="de-DE" sz="1800" b="1" dirty="0" err="1"/>
            <a:t>the</a:t>
          </a:r>
          <a:r>
            <a:rPr lang="de-DE" sz="1800" b="1" dirty="0"/>
            <a:t> </a:t>
          </a:r>
          <a:r>
            <a:rPr lang="de-DE" sz="1800" b="1" dirty="0" err="1"/>
            <a:t>the</a:t>
          </a:r>
          <a:r>
            <a:rPr lang="de-DE" sz="1800" b="1" dirty="0"/>
            <a:t> </a:t>
          </a:r>
          <a:r>
            <a:rPr lang="de-DE" sz="1800" b="1" dirty="0" err="1"/>
            <a:t>current</a:t>
          </a:r>
          <a:r>
            <a:rPr lang="de-DE" sz="1800" b="1" dirty="0"/>
            <a:t> legal </a:t>
          </a:r>
          <a:r>
            <a:rPr lang="de-DE" sz="1800" b="1" dirty="0" err="1"/>
            <a:t>situation</a:t>
          </a:r>
          <a:r>
            <a:rPr lang="de-DE" sz="1800" b="1" dirty="0"/>
            <a:t>? </a:t>
          </a:r>
        </a:p>
      </dgm:t>
    </dgm:pt>
    <dgm:pt modelId="{A759C5AE-43E7-7D4C-862E-1E1CF462E80A}" type="parTrans" cxnId="{F6FFA1F6-1296-F543-B2DE-D5E72863EF20}">
      <dgm:prSet/>
      <dgm:spPr/>
      <dgm:t>
        <a:bodyPr/>
        <a:lstStyle/>
        <a:p>
          <a:endParaRPr lang="de-DE"/>
        </a:p>
      </dgm:t>
    </dgm:pt>
    <dgm:pt modelId="{A3E4FC37-7B37-B14D-BB68-90C6DAA7253B}" type="sibTrans" cxnId="{F6FFA1F6-1296-F543-B2DE-D5E72863EF20}">
      <dgm:prSet/>
      <dgm:spPr/>
      <dgm:t>
        <a:bodyPr/>
        <a:lstStyle/>
        <a:p>
          <a:endParaRPr lang="de-DE"/>
        </a:p>
      </dgm:t>
    </dgm:pt>
    <dgm:pt modelId="{15BE39C7-C5DD-5E42-A9B5-78C631743AE6}" type="pres">
      <dgm:prSet presAssocID="{D0146098-2E73-214B-A202-ED690FF3CB48}" presName="linear" presStyleCnt="0">
        <dgm:presLayoutVars>
          <dgm:dir/>
          <dgm:animLvl val="lvl"/>
          <dgm:resizeHandles val="exact"/>
        </dgm:presLayoutVars>
      </dgm:prSet>
      <dgm:spPr/>
    </dgm:pt>
    <dgm:pt modelId="{5F6F06AD-51F7-0146-A69A-25EE0E6EE504}" type="pres">
      <dgm:prSet presAssocID="{249F71CF-A577-DF41-93D8-1CC4A13192A9}" presName="parentLin" presStyleCnt="0"/>
      <dgm:spPr/>
    </dgm:pt>
    <dgm:pt modelId="{1D9E1AC2-D2EC-C045-9145-60FE0871B788}" type="pres">
      <dgm:prSet presAssocID="{249F71CF-A577-DF41-93D8-1CC4A13192A9}" presName="parentLeftMargin" presStyleLbl="node1" presStyleIdx="0" presStyleCnt="4"/>
      <dgm:spPr/>
    </dgm:pt>
    <dgm:pt modelId="{26DD7EC1-274D-844E-AF10-FC61597D66D1}" type="pres">
      <dgm:prSet presAssocID="{249F71CF-A577-DF41-93D8-1CC4A13192A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14FF75F-A566-594C-8DCC-0C936FB062A6}" type="pres">
      <dgm:prSet presAssocID="{249F71CF-A577-DF41-93D8-1CC4A13192A9}" presName="negativeSpace" presStyleCnt="0"/>
      <dgm:spPr/>
    </dgm:pt>
    <dgm:pt modelId="{90976B68-8CC2-E04F-B761-EC15341A37EC}" type="pres">
      <dgm:prSet presAssocID="{249F71CF-A577-DF41-93D8-1CC4A13192A9}" presName="childText" presStyleLbl="conFgAcc1" presStyleIdx="0" presStyleCnt="4">
        <dgm:presLayoutVars>
          <dgm:bulletEnabled val="1"/>
        </dgm:presLayoutVars>
      </dgm:prSet>
      <dgm:spPr/>
    </dgm:pt>
    <dgm:pt modelId="{D4C8B640-3807-0D46-A9E2-5B99092C8545}" type="pres">
      <dgm:prSet presAssocID="{9EFC6008-5EAD-5749-8045-0070AA21B54A}" presName="spaceBetweenRectangles" presStyleCnt="0"/>
      <dgm:spPr/>
    </dgm:pt>
    <dgm:pt modelId="{DF2E4401-D5E5-E64E-A001-CB2445A8C7BE}" type="pres">
      <dgm:prSet presAssocID="{95CB590C-EECF-8541-8FCF-69A1FB679851}" presName="parentLin" presStyleCnt="0"/>
      <dgm:spPr/>
    </dgm:pt>
    <dgm:pt modelId="{207AC412-CB44-1743-8C40-453D35CBA757}" type="pres">
      <dgm:prSet presAssocID="{95CB590C-EECF-8541-8FCF-69A1FB679851}" presName="parentLeftMargin" presStyleLbl="node1" presStyleIdx="0" presStyleCnt="4"/>
      <dgm:spPr/>
    </dgm:pt>
    <dgm:pt modelId="{307A725C-CBF0-4B47-A2DB-66DD5AE0F8CA}" type="pres">
      <dgm:prSet presAssocID="{95CB590C-EECF-8541-8FCF-69A1FB67985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BA44211-F98B-0D45-8187-52CF9FB78066}" type="pres">
      <dgm:prSet presAssocID="{95CB590C-EECF-8541-8FCF-69A1FB679851}" presName="negativeSpace" presStyleCnt="0"/>
      <dgm:spPr/>
    </dgm:pt>
    <dgm:pt modelId="{17D972D9-6CBD-414B-A32F-3D792247CA6C}" type="pres">
      <dgm:prSet presAssocID="{95CB590C-EECF-8541-8FCF-69A1FB679851}" presName="childText" presStyleLbl="conFgAcc1" presStyleIdx="1" presStyleCnt="4">
        <dgm:presLayoutVars>
          <dgm:bulletEnabled val="1"/>
        </dgm:presLayoutVars>
      </dgm:prSet>
      <dgm:spPr/>
    </dgm:pt>
    <dgm:pt modelId="{B7A2B2E5-25CD-1240-B52E-482477A89639}" type="pres">
      <dgm:prSet presAssocID="{D4A14FEF-F812-4446-AE62-AAFAD1220721}" presName="spaceBetweenRectangles" presStyleCnt="0"/>
      <dgm:spPr/>
    </dgm:pt>
    <dgm:pt modelId="{C6443F87-212A-DC4E-BD48-E042B53E4F29}" type="pres">
      <dgm:prSet presAssocID="{99490840-898C-4847-B63A-2A7BBE463638}" presName="parentLin" presStyleCnt="0"/>
      <dgm:spPr/>
    </dgm:pt>
    <dgm:pt modelId="{F2F48AD8-C716-2048-AFCE-57806EB717E0}" type="pres">
      <dgm:prSet presAssocID="{99490840-898C-4847-B63A-2A7BBE463638}" presName="parentLeftMargin" presStyleLbl="node1" presStyleIdx="1" presStyleCnt="4"/>
      <dgm:spPr/>
    </dgm:pt>
    <dgm:pt modelId="{748B3630-4D77-2D40-A0CA-B42E9CF239FE}" type="pres">
      <dgm:prSet presAssocID="{99490840-898C-4847-B63A-2A7BBE46363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818418F-E709-A74F-A745-5512D84C7A77}" type="pres">
      <dgm:prSet presAssocID="{99490840-898C-4847-B63A-2A7BBE463638}" presName="negativeSpace" presStyleCnt="0"/>
      <dgm:spPr/>
    </dgm:pt>
    <dgm:pt modelId="{57DC0D4B-1172-C040-9C5C-D8FA44A3D986}" type="pres">
      <dgm:prSet presAssocID="{99490840-898C-4847-B63A-2A7BBE463638}" presName="childText" presStyleLbl="conFgAcc1" presStyleIdx="2" presStyleCnt="4">
        <dgm:presLayoutVars>
          <dgm:bulletEnabled val="1"/>
        </dgm:presLayoutVars>
      </dgm:prSet>
      <dgm:spPr/>
    </dgm:pt>
    <dgm:pt modelId="{02FC360C-B3C6-C54C-BFBB-942690E3E7AE}" type="pres">
      <dgm:prSet presAssocID="{532F97C0-ACC8-E84D-A9F6-7D40D608B8D1}" presName="spaceBetweenRectangles" presStyleCnt="0"/>
      <dgm:spPr/>
    </dgm:pt>
    <dgm:pt modelId="{E1AF6740-6D78-1C47-8579-8B9D9E9D4EEA}" type="pres">
      <dgm:prSet presAssocID="{61588FE7-98D8-AD44-AE6F-FA6E271D0233}" presName="parentLin" presStyleCnt="0"/>
      <dgm:spPr/>
    </dgm:pt>
    <dgm:pt modelId="{ABF612AC-663C-DF4B-9822-3C0C9AADD1E6}" type="pres">
      <dgm:prSet presAssocID="{61588FE7-98D8-AD44-AE6F-FA6E271D0233}" presName="parentLeftMargin" presStyleLbl="node1" presStyleIdx="2" presStyleCnt="4"/>
      <dgm:spPr/>
    </dgm:pt>
    <dgm:pt modelId="{A5A62AE5-DD48-FB4D-8551-A9A860CA350F}" type="pres">
      <dgm:prSet presAssocID="{61588FE7-98D8-AD44-AE6F-FA6E271D023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6BC7D8F-BDD3-024F-9477-10ACFBEB6176}" type="pres">
      <dgm:prSet presAssocID="{61588FE7-98D8-AD44-AE6F-FA6E271D0233}" presName="negativeSpace" presStyleCnt="0"/>
      <dgm:spPr/>
    </dgm:pt>
    <dgm:pt modelId="{B29A46AA-7E83-B24E-837F-7473080FBB61}" type="pres">
      <dgm:prSet presAssocID="{61588FE7-98D8-AD44-AE6F-FA6E271D023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91D6C03-60A7-8E40-9DBC-8A16B9A93FA5}" type="presOf" srcId="{D0146098-2E73-214B-A202-ED690FF3CB48}" destId="{15BE39C7-C5DD-5E42-A9B5-78C631743AE6}" srcOrd="0" destOrd="0" presId="urn:microsoft.com/office/officeart/2005/8/layout/list1"/>
    <dgm:cxn modelId="{CF37301E-6FBF-B044-B94F-F98A98FF2631}" type="presOf" srcId="{249F71CF-A577-DF41-93D8-1CC4A13192A9}" destId="{1D9E1AC2-D2EC-C045-9145-60FE0871B788}" srcOrd="0" destOrd="0" presId="urn:microsoft.com/office/officeart/2005/8/layout/list1"/>
    <dgm:cxn modelId="{77491B25-6A53-C84C-BAED-7CE782543A7A}" type="presOf" srcId="{61588FE7-98D8-AD44-AE6F-FA6E271D0233}" destId="{ABF612AC-663C-DF4B-9822-3C0C9AADD1E6}" srcOrd="0" destOrd="0" presId="urn:microsoft.com/office/officeart/2005/8/layout/list1"/>
    <dgm:cxn modelId="{09FC8D2F-C957-3849-B46B-2BED1532E054}" srcId="{D0146098-2E73-214B-A202-ED690FF3CB48}" destId="{61588FE7-98D8-AD44-AE6F-FA6E271D0233}" srcOrd="3" destOrd="0" parTransId="{38859A63-2848-A644-B1DC-E9CB552DF549}" sibTransId="{96F7C150-A949-D84D-A56B-236132FD019F}"/>
    <dgm:cxn modelId="{CD94A734-2290-3747-B8B0-D12A80933046}" type="presOf" srcId="{95CB590C-EECF-8541-8FCF-69A1FB679851}" destId="{207AC412-CB44-1743-8C40-453D35CBA757}" srcOrd="0" destOrd="0" presId="urn:microsoft.com/office/officeart/2005/8/layout/list1"/>
    <dgm:cxn modelId="{6B2D154A-6775-CA4A-AD9C-731C0E7B9039}" srcId="{D0146098-2E73-214B-A202-ED690FF3CB48}" destId="{99490840-898C-4847-B63A-2A7BBE463638}" srcOrd="2" destOrd="0" parTransId="{6436FED2-ABBB-624F-A143-0008C624104C}" sibTransId="{532F97C0-ACC8-E84D-A9F6-7D40D608B8D1}"/>
    <dgm:cxn modelId="{7EA73E4E-6CDC-C644-9FEE-62E9F60BAB76}" type="presOf" srcId="{95CB590C-EECF-8541-8FCF-69A1FB679851}" destId="{307A725C-CBF0-4B47-A2DB-66DD5AE0F8CA}" srcOrd="1" destOrd="0" presId="urn:microsoft.com/office/officeart/2005/8/layout/list1"/>
    <dgm:cxn modelId="{8EAA516B-BCBB-674E-86A5-7223AA4897D4}" srcId="{D0146098-2E73-214B-A202-ED690FF3CB48}" destId="{95CB590C-EECF-8541-8FCF-69A1FB679851}" srcOrd="1" destOrd="0" parTransId="{AB45B404-B93E-3D41-A1DF-984E2BDB018C}" sibTransId="{D4A14FEF-F812-4446-AE62-AAFAD1220721}"/>
    <dgm:cxn modelId="{F23C1972-85B4-F648-BD74-C932C3D78E25}" srcId="{95CB590C-EECF-8541-8FCF-69A1FB679851}" destId="{51F59503-F801-5B45-A77B-EDB7588C3614}" srcOrd="0" destOrd="0" parTransId="{326B9310-B354-F042-9EF8-9D4720D0ED2B}" sibTransId="{0F0FC944-609A-B94C-B7DF-36745A70576E}"/>
    <dgm:cxn modelId="{589A9F7D-69A6-B648-A283-FB77D4883692}" type="presOf" srcId="{99490840-898C-4847-B63A-2A7BBE463638}" destId="{F2F48AD8-C716-2048-AFCE-57806EB717E0}" srcOrd="0" destOrd="0" presId="urn:microsoft.com/office/officeart/2005/8/layout/list1"/>
    <dgm:cxn modelId="{A0711388-D0EE-114D-B4EA-A84B5F5F8C9D}" type="presOf" srcId="{61588FE7-98D8-AD44-AE6F-FA6E271D0233}" destId="{A5A62AE5-DD48-FB4D-8551-A9A860CA350F}" srcOrd="1" destOrd="0" presId="urn:microsoft.com/office/officeart/2005/8/layout/list1"/>
    <dgm:cxn modelId="{35A2FF8B-4EA2-4147-BCFA-7B11137EEFD4}" srcId="{99490840-898C-4847-B63A-2A7BBE463638}" destId="{76C03428-8F8A-E74C-9B26-744E9D91D375}" srcOrd="0" destOrd="0" parTransId="{F22DDFE3-5BD5-3048-89A1-7187F70A02EE}" sibTransId="{E118D2E9-79F2-1849-A8CD-24F92237ECC4}"/>
    <dgm:cxn modelId="{3D0DC09A-0003-7E44-A180-3474C983CB20}" type="presOf" srcId="{A657D054-6E22-5440-B3F1-CBFDEE1AAA3A}" destId="{B29A46AA-7E83-B24E-837F-7473080FBB61}" srcOrd="0" destOrd="0" presId="urn:microsoft.com/office/officeart/2005/8/layout/list1"/>
    <dgm:cxn modelId="{1FDA4DA5-53CF-9148-BDF6-37ED317D34A5}" srcId="{D0146098-2E73-214B-A202-ED690FF3CB48}" destId="{249F71CF-A577-DF41-93D8-1CC4A13192A9}" srcOrd="0" destOrd="0" parTransId="{98C32D10-A076-3D40-AED1-3B119684C3A3}" sibTransId="{9EFC6008-5EAD-5749-8045-0070AA21B54A}"/>
    <dgm:cxn modelId="{033EEAB9-0725-364B-B51A-E63FA55E8577}" srcId="{249F71CF-A577-DF41-93D8-1CC4A13192A9}" destId="{654A668C-FB0D-7440-96DF-ED1BDB8825BC}" srcOrd="0" destOrd="0" parTransId="{C226B343-816B-AD46-8F43-5CB6121F2F49}" sibTransId="{D9EED997-1198-B84D-9E83-B69D940CFBAE}"/>
    <dgm:cxn modelId="{21A0C9BA-2B54-5A46-B496-80ED2E08E577}" type="presOf" srcId="{249F71CF-A577-DF41-93D8-1CC4A13192A9}" destId="{26DD7EC1-274D-844E-AF10-FC61597D66D1}" srcOrd="1" destOrd="0" presId="urn:microsoft.com/office/officeart/2005/8/layout/list1"/>
    <dgm:cxn modelId="{6941B9E7-0CE8-1748-9E51-A893957F8685}" type="presOf" srcId="{99490840-898C-4847-B63A-2A7BBE463638}" destId="{748B3630-4D77-2D40-A0CA-B42E9CF239FE}" srcOrd="1" destOrd="0" presId="urn:microsoft.com/office/officeart/2005/8/layout/list1"/>
    <dgm:cxn modelId="{22BE50EF-3DB2-5048-A3E2-0FB6DE566770}" type="presOf" srcId="{76C03428-8F8A-E74C-9B26-744E9D91D375}" destId="{57DC0D4B-1172-C040-9C5C-D8FA44A3D986}" srcOrd="0" destOrd="0" presId="urn:microsoft.com/office/officeart/2005/8/layout/list1"/>
    <dgm:cxn modelId="{F6FFA1F6-1296-F543-B2DE-D5E72863EF20}" srcId="{61588FE7-98D8-AD44-AE6F-FA6E271D0233}" destId="{A657D054-6E22-5440-B3F1-CBFDEE1AAA3A}" srcOrd="0" destOrd="0" parTransId="{A759C5AE-43E7-7D4C-862E-1E1CF462E80A}" sibTransId="{A3E4FC37-7B37-B14D-BB68-90C6DAA7253B}"/>
    <dgm:cxn modelId="{2CD7DCF7-D1F1-1E4C-9158-CD8119090F6B}" type="presOf" srcId="{654A668C-FB0D-7440-96DF-ED1BDB8825BC}" destId="{90976B68-8CC2-E04F-B761-EC15341A37EC}" srcOrd="0" destOrd="0" presId="urn:microsoft.com/office/officeart/2005/8/layout/list1"/>
    <dgm:cxn modelId="{410E38FC-B711-164D-BBFE-238702BD1C45}" type="presOf" srcId="{51F59503-F801-5B45-A77B-EDB7588C3614}" destId="{17D972D9-6CBD-414B-A32F-3D792247CA6C}" srcOrd="0" destOrd="0" presId="urn:microsoft.com/office/officeart/2005/8/layout/list1"/>
    <dgm:cxn modelId="{E915B3FF-E42C-054C-A56E-4A9E7080AAFD}" type="presParOf" srcId="{15BE39C7-C5DD-5E42-A9B5-78C631743AE6}" destId="{5F6F06AD-51F7-0146-A69A-25EE0E6EE504}" srcOrd="0" destOrd="0" presId="urn:microsoft.com/office/officeart/2005/8/layout/list1"/>
    <dgm:cxn modelId="{B8352082-99E1-7245-BC1E-5F5CD31BBE5A}" type="presParOf" srcId="{5F6F06AD-51F7-0146-A69A-25EE0E6EE504}" destId="{1D9E1AC2-D2EC-C045-9145-60FE0871B788}" srcOrd="0" destOrd="0" presId="urn:microsoft.com/office/officeart/2005/8/layout/list1"/>
    <dgm:cxn modelId="{40D7EB25-B20E-4D46-B8C2-2BDB60CD07F1}" type="presParOf" srcId="{5F6F06AD-51F7-0146-A69A-25EE0E6EE504}" destId="{26DD7EC1-274D-844E-AF10-FC61597D66D1}" srcOrd="1" destOrd="0" presId="urn:microsoft.com/office/officeart/2005/8/layout/list1"/>
    <dgm:cxn modelId="{782F781F-4F3E-7748-A6C7-B556F1C69E8C}" type="presParOf" srcId="{15BE39C7-C5DD-5E42-A9B5-78C631743AE6}" destId="{714FF75F-A566-594C-8DCC-0C936FB062A6}" srcOrd="1" destOrd="0" presId="urn:microsoft.com/office/officeart/2005/8/layout/list1"/>
    <dgm:cxn modelId="{8F73031A-8594-CA46-9B61-36929AF29C29}" type="presParOf" srcId="{15BE39C7-C5DD-5E42-A9B5-78C631743AE6}" destId="{90976B68-8CC2-E04F-B761-EC15341A37EC}" srcOrd="2" destOrd="0" presId="urn:microsoft.com/office/officeart/2005/8/layout/list1"/>
    <dgm:cxn modelId="{8F2E1ED4-5BAB-8B4B-BA28-D92FD07DEF83}" type="presParOf" srcId="{15BE39C7-C5DD-5E42-A9B5-78C631743AE6}" destId="{D4C8B640-3807-0D46-A9E2-5B99092C8545}" srcOrd="3" destOrd="0" presId="urn:microsoft.com/office/officeart/2005/8/layout/list1"/>
    <dgm:cxn modelId="{1BBB540B-CF82-F242-BE82-B3E8AB01C8E8}" type="presParOf" srcId="{15BE39C7-C5DD-5E42-A9B5-78C631743AE6}" destId="{DF2E4401-D5E5-E64E-A001-CB2445A8C7BE}" srcOrd="4" destOrd="0" presId="urn:microsoft.com/office/officeart/2005/8/layout/list1"/>
    <dgm:cxn modelId="{6CFC1D5D-8BC8-C64D-B7C6-73A8A6F2D94F}" type="presParOf" srcId="{DF2E4401-D5E5-E64E-A001-CB2445A8C7BE}" destId="{207AC412-CB44-1743-8C40-453D35CBA757}" srcOrd="0" destOrd="0" presId="urn:microsoft.com/office/officeart/2005/8/layout/list1"/>
    <dgm:cxn modelId="{C70BF30F-3270-0F47-9012-3181C88DE990}" type="presParOf" srcId="{DF2E4401-D5E5-E64E-A001-CB2445A8C7BE}" destId="{307A725C-CBF0-4B47-A2DB-66DD5AE0F8CA}" srcOrd="1" destOrd="0" presId="urn:microsoft.com/office/officeart/2005/8/layout/list1"/>
    <dgm:cxn modelId="{E5A112D5-E6EF-4C4D-ADE6-ECE7583CE68A}" type="presParOf" srcId="{15BE39C7-C5DD-5E42-A9B5-78C631743AE6}" destId="{EBA44211-F98B-0D45-8187-52CF9FB78066}" srcOrd="5" destOrd="0" presId="urn:microsoft.com/office/officeart/2005/8/layout/list1"/>
    <dgm:cxn modelId="{5A1A0AA3-E7E7-F44B-BC59-6F1A8E700D79}" type="presParOf" srcId="{15BE39C7-C5DD-5E42-A9B5-78C631743AE6}" destId="{17D972D9-6CBD-414B-A32F-3D792247CA6C}" srcOrd="6" destOrd="0" presId="urn:microsoft.com/office/officeart/2005/8/layout/list1"/>
    <dgm:cxn modelId="{B49397E4-5563-1E48-93B7-84F4A3124E81}" type="presParOf" srcId="{15BE39C7-C5DD-5E42-A9B5-78C631743AE6}" destId="{B7A2B2E5-25CD-1240-B52E-482477A89639}" srcOrd="7" destOrd="0" presId="urn:microsoft.com/office/officeart/2005/8/layout/list1"/>
    <dgm:cxn modelId="{B818CEA0-296C-714E-A763-AE2C4A267B2A}" type="presParOf" srcId="{15BE39C7-C5DD-5E42-A9B5-78C631743AE6}" destId="{C6443F87-212A-DC4E-BD48-E042B53E4F29}" srcOrd="8" destOrd="0" presId="urn:microsoft.com/office/officeart/2005/8/layout/list1"/>
    <dgm:cxn modelId="{12AD6DB4-E887-9C4E-AF0F-4332BFE1C062}" type="presParOf" srcId="{C6443F87-212A-DC4E-BD48-E042B53E4F29}" destId="{F2F48AD8-C716-2048-AFCE-57806EB717E0}" srcOrd="0" destOrd="0" presId="urn:microsoft.com/office/officeart/2005/8/layout/list1"/>
    <dgm:cxn modelId="{8F14C2D3-C958-2949-9C85-C41D0D96BFFB}" type="presParOf" srcId="{C6443F87-212A-DC4E-BD48-E042B53E4F29}" destId="{748B3630-4D77-2D40-A0CA-B42E9CF239FE}" srcOrd="1" destOrd="0" presId="urn:microsoft.com/office/officeart/2005/8/layout/list1"/>
    <dgm:cxn modelId="{34F4F6DC-4B15-8E42-881B-AE77B2AB2F19}" type="presParOf" srcId="{15BE39C7-C5DD-5E42-A9B5-78C631743AE6}" destId="{0818418F-E709-A74F-A745-5512D84C7A77}" srcOrd="9" destOrd="0" presId="urn:microsoft.com/office/officeart/2005/8/layout/list1"/>
    <dgm:cxn modelId="{D049C462-47EF-434E-A846-68A58C1D23D3}" type="presParOf" srcId="{15BE39C7-C5DD-5E42-A9B5-78C631743AE6}" destId="{57DC0D4B-1172-C040-9C5C-D8FA44A3D986}" srcOrd="10" destOrd="0" presId="urn:microsoft.com/office/officeart/2005/8/layout/list1"/>
    <dgm:cxn modelId="{5B4A8011-0B2B-3343-9723-339BD1AF5F71}" type="presParOf" srcId="{15BE39C7-C5DD-5E42-A9B5-78C631743AE6}" destId="{02FC360C-B3C6-C54C-BFBB-942690E3E7AE}" srcOrd="11" destOrd="0" presId="urn:microsoft.com/office/officeart/2005/8/layout/list1"/>
    <dgm:cxn modelId="{4E8CDE6D-0C93-F545-87C4-2A6DA0873B96}" type="presParOf" srcId="{15BE39C7-C5DD-5E42-A9B5-78C631743AE6}" destId="{E1AF6740-6D78-1C47-8579-8B9D9E9D4EEA}" srcOrd="12" destOrd="0" presId="urn:microsoft.com/office/officeart/2005/8/layout/list1"/>
    <dgm:cxn modelId="{EF6EF306-F0F0-1946-9AA9-912421CC7FD2}" type="presParOf" srcId="{E1AF6740-6D78-1C47-8579-8B9D9E9D4EEA}" destId="{ABF612AC-663C-DF4B-9822-3C0C9AADD1E6}" srcOrd="0" destOrd="0" presId="urn:microsoft.com/office/officeart/2005/8/layout/list1"/>
    <dgm:cxn modelId="{394CE2A5-645B-334A-9767-949E2A35CC78}" type="presParOf" srcId="{E1AF6740-6D78-1C47-8579-8B9D9E9D4EEA}" destId="{A5A62AE5-DD48-FB4D-8551-A9A860CA350F}" srcOrd="1" destOrd="0" presId="urn:microsoft.com/office/officeart/2005/8/layout/list1"/>
    <dgm:cxn modelId="{7497DA46-AF79-794A-B28A-4661E5F79E76}" type="presParOf" srcId="{15BE39C7-C5DD-5E42-A9B5-78C631743AE6}" destId="{16BC7D8F-BDD3-024F-9477-10ACFBEB6176}" srcOrd="13" destOrd="0" presId="urn:microsoft.com/office/officeart/2005/8/layout/list1"/>
    <dgm:cxn modelId="{FA58E102-6527-C241-BAD9-8F2887E77B59}" type="presParOf" srcId="{15BE39C7-C5DD-5E42-A9B5-78C631743AE6}" destId="{B29A46AA-7E83-B24E-837F-7473080FBB6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de-DE" dirty="0" err="1"/>
            <a:t>Scope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explaination</a:t>
          </a:r>
          <a:endParaRPr lang="de-DE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Explainations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Explainations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system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/>
            <a:t>Post-hoc Explainability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de-DE" dirty="0" err="1"/>
            <a:t>Scope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explaination</a:t>
          </a:r>
          <a:endParaRPr lang="de-DE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Explainations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Explainations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system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/>
            <a:t>Post-hoc Explainability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de-DE" dirty="0" err="1"/>
            <a:t>Scope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explaination</a:t>
          </a:r>
          <a:endParaRPr lang="de-DE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Explainations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Explainations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system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76B68-8CC2-E04F-B761-EC15341A37EC}">
      <dsp:nvSpPr>
        <dsp:cNvPr id="0" name=""/>
        <dsp:cNvSpPr/>
      </dsp:nvSpPr>
      <dsp:spPr>
        <a:xfrm>
          <a:off x="0" y="286263"/>
          <a:ext cx="9027296" cy="696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312420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b="1" kern="1200" dirty="0"/>
            <a:t>Are </a:t>
          </a:r>
          <a:r>
            <a:rPr lang="de-DE" sz="1800" b="1" kern="1200" dirty="0" err="1"/>
            <a:t>the</a:t>
          </a:r>
          <a:r>
            <a:rPr lang="de-DE" sz="1800" b="1" kern="1200" dirty="0"/>
            <a:t> </a:t>
          </a:r>
          <a:r>
            <a:rPr lang="de-DE" sz="1800" b="1" kern="1200" dirty="0" err="1"/>
            <a:t>features</a:t>
          </a:r>
          <a:r>
            <a:rPr lang="de-DE" sz="1800" b="1" kern="1200" dirty="0"/>
            <a:t> </a:t>
          </a:r>
          <a:r>
            <a:rPr lang="de-DE" sz="1800" b="1" kern="1200" dirty="0" err="1"/>
            <a:t>the</a:t>
          </a:r>
          <a:r>
            <a:rPr lang="de-DE" sz="1800" b="1" kern="1200" dirty="0"/>
            <a:t> </a:t>
          </a:r>
          <a:r>
            <a:rPr lang="de-DE" sz="1800" b="1" kern="1200" dirty="0" err="1"/>
            <a:t>model</a:t>
          </a:r>
          <a:r>
            <a:rPr lang="de-DE" sz="1800" b="1" kern="1200" dirty="0"/>
            <a:t> </a:t>
          </a:r>
          <a:r>
            <a:rPr lang="de-DE" sz="1800" b="1" kern="1200" dirty="0" err="1"/>
            <a:t>categorizes</a:t>
          </a:r>
          <a:r>
            <a:rPr lang="de-DE" sz="1800" b="1" kern="1200" dirty="0"/>
            <a:t> </a:t>
          </a:r>
          <a:r>
            <a:rPr lang="de-DE" sz="1800" b="1" kern="1200" dirty="0" err="1"/>
            <a:t>as</a:t>
          </a:r>
          <a:r>
            <a:rPr lang="de-DE" sz="1800" b="1" kern="1200" dirty="0"/>
            <a:t> </a:t>
          </a:r>
          <a:r>
            <a:rPr lang="de-DE" sz="1800" b="1" kern="1200" dirty="0" err="1"/>
            <a:t>important</a:t>
          </a:r>
          <a:r>
            <a:rPr lang="de-DE" sz="1800" b="1" kern="1200" dirty="0"/>
            <a:t> </a:t>
          </a:r>
          <a:r>
            <a:rPr lang="de-DE" sz="1800" b="1" kern="1200" dirty="0" err="1"/>
            <a:t>really</a:t>
          </a:r>
          <a:r>
            <a:rPr lang="de-DE" sz="1800" b="1" kern="1200" dirty="0"/>
            <a:t> </a:t>
          </a:r>
          <a:r>
            <a:rPr lang="de-DE" sz="1800" b="1" kern="1200" dirty="0" err="1"/>
            <a:t>important</a:t>
          </a:r>
          <a:r>
            <a:rPr lang="de-DE" sz="1800" b="1" kern="1200" dirty="0"/>
            <a:t>?</a:t>
          </a:r>
        </a:p>
      </dsp:txBody>
      <dsp:txXfrm>
        <a:off x="0" y="286263"/>
        <a:ext cx="9027296" cy="696937"/>
      </dsp:txXfrm>
    </dsp:sp>
    <dsp:sp modelId="{26DD7EC1-274D-844E-AF10-FC61597D66D1}">
      <dsp:nvSpPr>
        <dsp:cNvPr id="0" name=""/>
        <dsp:cNvSpPr/>
      </dsp:nvSpPr>
      <dsp:spPr>
        <a:xfrm>
          <a:off x="451364" y="64863"/>
          <a:ext cx="6319107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1" kern="1200" dirty="0" err="1"/>
            <a:t>Verification</a:t>
          </a:r>
          <a:r>
            <a:rPr lang="de-DE" sz="2800" b="1" kern="1200" dirty="0"/>
            <a:t> </a:t>
          </a:r>
          <a:r>
            <a:rPr lang="de-DE" sz="2800" b="1" kern="1200" dirty="0" err="1"/>
            <a:t>of</a:t>
          </a:r>
          <a:r>
            <a:rPr lang="de-DE" sz="2800" b="1" kern="1200" dirty="0"/>
            <a:t> </a:t>
          </a:r>
          <a:r>
            <a:rPr lang="de-DE" sz="2800" b="1" kern="1200" dirty="0" err="1"/>
            <a:t>the</a:t>
          </a:r>
          <a:r>
            <a:rPr lang="de-DE" sz="2800" b="1" kern="1200" dirty="0"/>
            <a:t> </a:t>
          </a:r>
          <a:r>
            <a:rPr lang="de-DE" sz="2800" b="1" kern="1200" dirty="0" err="1"/>
            <a:t>system</a:t>
          </a:r>
          <a:r>
            <a:rPr lang="de-DE" sz="2800" b="1" kern="1200" dirty="0"/>
            <a:t> </a:t>
          </a:r>
        </a:p>
      </dsp:txBody>
      <dsp:txXfrm>
        <a:off x="472980" y="86479"/>
        <a:ext cx="6275875" cy="399568"/>
      </dsp:txXfrm>
    </dsp:sp>
    <dsp:sp modelId="{17D972D9-6CBD-414B-A32F-3D792247CA6C}">
      <dsp:nvSpPr>
        <dsp:cNvPr id="0" name=""/>
        <dsp:cNvSpPr/>
      </dsp:nvSpPr>
      <dsp:spPr>
        <a:xfrm>
          <a:off x="0" y="1285601"/>
          <a:ext cx="9027296" cy="696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312420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b="1" kern="1200" dirty="0" err="1"/>
            <a:t>Based</a:t>
          </a:r>
          <a:r>
            <a:rPr lang="de-DE" sz="1800" b="1" kern="1200" dirty="0"/>
            <a:t> on </a:t>
          </a:r>
          <a:r>
            <a:rPr lang="de-DE" sz="1800" b="1" kern="1200" dirty="0" err="1"/>
            <a:t>the</a:t>
          </a:r>
          <a:r>
            <a:rPr lang="de-DE" sz="1800" b="1" kern="1200" dirty="0"/>
            <a:t> </a:t>
          </a:r>
          <a:r>
            <a:rPr lang="de-DE" sz="1800" b="1" kern="1200" dirty="0" err="1"/>
            <a:t>results</a:t>
          </a:r>
          <a:r>
            <a:rPr lang="de-DE" sz="1800" b="1" kern="1200" dirty="0"/>
            <a:t>, </a:t>
          </a:r>
          <a:r>
            <a:rPr lang="de-DE" sz="1800" b="1" kern="1200" dirty="0" err="1"/>
            <a:t>is</a:t>
          </a:r>
          <a:r>
            <a:rPr lang="de-DE" sz="1800" b="1" kern="1200" dirty="0"/>
            <a:t> </a:t>
          </a:r>
          <a:r>
            <a:rPr lang="de-DE" sz="1800" b="1" kern="1200" dirty="0" err="1"/>
            <a:t>our</a:t>
          </a:r>
          <a:r>
            <a:rPr lang="de-DE" sz="1800" b="1" kern="1200" dirty="0"/>
            <a:t> </a:t>
          </a:r>
          <a:r>
            <a:rPr lang="de-DE" sz="1800" b="1" kern="1200" dirty="0" err="1"/>
            <a:t>model</a:t>
          </a:r>
          <a:r>
            <a:rPr lang="de-DE" sz="1800" b="1" kern="1200" dirty="0"/>
            <a:t> </a:t>
          </a:r>
          <a:r>
            <a:rPr lang="de-DE" sz="1800" b="1" kern="1200" dirty="0" err="1"/>
            <a:t>good</a:t>
          </a:r>
          <a:r>
            <a:rPr lang="de-DE" sz="1800" b="1" kern="1200" dirty="0"/>
            <a:t> </a:t>
          </a:r>
          <a:r>
            <a:rPr lang="de-DE" sz="1800" b="1" kern="1200" dirty="0" err="1"/>
            <a:t>enough</a:t>
          </a:r>
          <a:r>
            <a:rPr lang="de-DE" sz="1800" b="1" kern="1200" dirty="0"/>
            <a:t> </a:t>
          </a:r>
          <a:r>
            <a:rPr lang="de-DE" sz="1800" b="1" kern="1200" dirty="0" err="1"/>
            <a:t>or</a:t>
          </a:r>
          <a:r>
            <a:rPr lang="de-DE" sz="1800" b="1" kern="1200" dirty="0"/>
            <a:t> </a:t>
          </a:r>
          <a:r>
            <a:rPr lang="de-DE" sz="1800" b="1" kern="1200" dirty="0" err="1"/>
            <a:t>can</a:t>
          </a:r>
          <a:r>
            <a:rPr lang="de-DE" sz="1800" b="1" kern="1200" dirty="0"/>
            <a:t> </a:t>
          </a:r>
          <a:r>
            <a:rPr lang="de-DE" sz="1800" b="1" kern="1200" dirty="0" err="1"/>
            <a:t>we</a:t>
          </a:r>
          <a:r>
            <a:rPr lang="de-DE" sz="1800" b="1" kern="1200" dirty="0"/>
            <a:t> </a:t>
          </a:r>
          <a:r>
            <a:rPr lang="de-DE" sz="1800" b="1" kern="1200" dirty="0" err="1"/>
            <a:t>improve</a:t>
          </a:r>
          <a:r>
            <a:rPr lang="de-DE" sz="1800" b="1" kern="1200" dirty="0"/>
            <a:t> </a:t>
          </a:r>
          <a:r>
            <a:rPr lang="de-DE" sz="1800" b="1" kern="1200" dirty="0" err="1"/>
            <a:t>it</a:t>
          </a:r>
          <a:r>
            <a:rPr lang="de-DE" sz="1800" b="1" kern="1200" dirty="0"/>
            <a:t>?</a:t>
          </a:r>
        </a:p>
      </dsp:txBody>
      <dsp:txXfrm>
        <a:off x="0" y="1285601"/>
        <a:ext cx="9027296" cy="696937"/>
      </dsp:txXfrm>
    </dsp:sp>
    <dsp:sp modelId="{307A725C-CBF0-4B47-A2DB-66DD5AE0F8CA}">
      <dsp:nvSpPr>
        <dsp:cNvPr id="0" name=""/>
        <dsp:cNvSpPr/>
      </dsp:nvSpPr>
      <dsp:spPr>
        <a:xfrm>
          <a:off x="451364" y="1064201"/>
          <a:ext cx="6319107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1" kern="1200" dirty="0" err="1"/>
            <a:t>Improvement</a:t>
          </a:r>
          <a:r>
            <a:rPr lang="de-DE" sz="2800" b="1" kern="1200" dirty="0"/>
            <a:t> </a:t>
          </a:r>
          <a:r>
            <a:rPr lang="de-DE" sz="2800" b="1" kern="1200" dirty="0" err="1"/>
            <a:t>of</a:t>
          </a:r>
          <a:r>
            <a:rPr lang="de-DE" sz="2800" b="1" kern="1200" dirty="0"/>
            <a:t> </a:t>
          </a:r>
          <a:r>
            <a:rPr lang="de-DE" sz="2800" b="1" kern="1200" dirty="0" err="1"/>
            <a:t>the</a:t>
          </a:r>
          <a:r>
            <a:rPr lang="de-DE" sz="2800" b="1" kern="1200" dirty="0"/>
            <a:t> </a:t>
          </a:r>
          <a:r>
            <a:rPr lang="de-DE" sz="2800" b="1" kern="1200" dirty="0" err="1"/>
            <a:t>system</a:t>
          </a:r>
          <a:r>
            <a:rPr lang="de-DE" sz="2800" b="1" kern="1200" dirty="0"/>
            <a:t> </a:t>
          </a:r>
        </a:p>
      </dsp:txBody>
      <dsp:txXfrm>
        <a:off x="472980" y="1085817"/>
        <a:ext cx="6275875" cy="399568"/>
      </dsp:txXfrm>
    </dsp:sp>
    <dsp:sp modelId="{57DC0D4B-1172-C040-9C5C-D8FA44A3D986}">
      <dsp:nvSpPr>
        <dsp:cNvPr id="0" name=""/>
        <dsp:cNvSpPr/>
      </dsp:nvSpPr>
      <dsp:spPr>
        <a:xfrm>
          <a:off x="0" y="2284939"/>
          <a:ext cx="9027296" cy="696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312420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b="1" kern="1200" dirty="0"/>
            <a:t>Can </a:t>
          </a:r>
          <a:r>
            <a:rPr lang="de-DE" sz="1800" b="1" kern="1200" dirty="0" err="1"/>
            <a:t>we</a:t>
          </a:r>
          <a:r>
            <a:rPr lang="de-DE" sz="1800" b="1" kern="1200" dirty="0"/>
            <a:t> </a:t>
          </a:r>
          <a:r>
            <a:rPr lang="de-DE" sz="1800" b="1" kern="1200" dirty="0" err="1"/>
            <a:t>use</a:t>
          </a:r>
          <a:r>
            <a:rPr lang="de-DE" sz="1800" b="1" kern="1200" dirty="0"/>
            <a:t> </a:t>
          </a:r>
          <a:r>
            <a:rPr lang="de-DE" sz="1800" b="1" kern="1200" dirty="0" err="1"/>
            <a:t>the</a:t>
          </a:r>
          <a:r>
            <a:rPr lang="de-DE" sz="1800" b="1" kern="1200" dirty="0"/>
            <a:t> </a:t>
          </a:r>
          <a:r>
            <a:rPr lang="de-DE" sz="1800" b="1" kern="1200" dirty="0" err="1"/>
            <a:t>model</a:t>
          </a:r>
          <a:r>
            <a:rPr lang="de-DE" sz="1800" b="1" kern="1200" dirty="0"/>
            <a:t> </a:t>
          </a:r>
          <a:r>
            <a:rPr lang="de-DE" sz="1800" b="1" kern="1200" dirty="0" err="1"/>
            <a:t>to</a:t>
          </a:r>
          <a:r>
            <a:rPr lang="de-DE" sz="1800" b="1" kern="1200" dirty="0"/>
            <a:t> </a:t>
          </a:r>
          <a:r>
            <a:rPr lang="de-DE" sz="1800" b="1" kern="1200" dirty="0" err="1"/>
            <a:t>imporve</a:t>
          </a:r>
          <a:r>
            <a:rPr lang="de-DE" sz="1800" b="1" kern="1200" dirty="0"/>
            <a:t> in real live </a:t>
          </a:r>
          <a:r>
            <a:rPr lang="de-DE" sz="1800" b="1" kern="1200" dirty="0" err="1"/>
            <a:t>behaviour</a:t>
          </a:r>
          <a:r>
            <a:rPr lang="de-DE" sz="1800" b="1" kern="1200" dirty="0"/>
            <a:t>?</a:t>
          </a:r>
        </a:p>
      </dsp:txBody>
      <dsp:txXfrm>
        <a:off x="0" y="2284939"/>
        <a:ext cx="9027296" cy="696937"/>
      </dsp:txXfrm>
    </dsp:sp>
    <dsp:sp modelId="{748B3630-4D77-2D40-A0CA-B42E9CF239FE}">
      <dsp:nvSpPr>
        <dsp:cNvPr id="0" name=""/>
        <dsp:cNvSpPr/>
      </dsp:nvSpPr>
      <dsp:spPr>
        <a:xfrm>
          <a:off x="451364" y="2063539"/>
          <a:ext cx="6319107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1" kern="1200" dirty="0"/>
            <a:t>Learning </a:t>
          </a:r>
          <a:r>
            <a:rPr lang="de-DE" sz="2800" b="1" kern="1200" dirty="0" err="1"/>
            <a:t>from</a:t>
          </a:r>
          <a:r>
            <a:rPr lang="de-DE" sz="2800" b="1" kern="1200" dirty="0"/>
            <a:t> </a:t>
          </a:r>
          <a:r>
            <a:rPr lang="de-DE" sz="2800" b="1" kern="1200" dirty="0" err="1"/>
            <a:t>the</a:t>
          </a:r>
          <a:r>
            <a:rPr lang="de-DE" sz="2800" b="1" kern="1200" dirty="0"/>
            <a:t> </a:t>
          </a:r>
          <a:r>
            <a:rPr lang="de-DE" sz="2800" b="1" kern="1200" dirty="0" err="1"/>
            <a:t>system</a:t>
          </a:r>
          <a:r>
            <a:rPr lang="de-DE" sz="2800" b="1" kern="1200" dirty="0"/>
            <a:t> </a:t>
          </a:r>
        </a:p>
      </dsp:txBody>
      <dsp:txXfrm>
        <a:off x="472980" y="2085155"/>
        <a:ext cx="6275875" cy="399568"/>
      </dsp:txXfrm>
    </dsp:sp>
    <dsp:sp modelId="{B29A46AA-7E83-B24E-837F-7473080FBB61}">
      <dsp:nvSpPr>
        <dsp:cNvPr id="0" name=""/>
        <dsp:cNvSpPr/>
      </dsp:nvSpPr>
      <dsp:spPr>
        <a:xfrm>
          <a:off x="0" y="3284276"/>
          <a:ext cx="9027296" cy="696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312420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b="1" kern="1200" dirty="0" err="1"/>
            <a:t>Is</a:t>
          </a:r>
          <a:r>
            <a:rPr lang="de-DE" sz="1800" b="1" kern="1200" dirty="0"/>
            <a:t> </a:t>
          </a:r>
          <a:r>
            <a:rPr lang="de-DE" sz="1800" b="1" kern="1200" dirty="0" err="1"/>
            <a:t>the</a:t>
          </a:r>
          <a:r>
            <a:rPr lang="de-DE" sz="1800" b="1" kern="1200" dirty="0"/>
            <a:t> </a:t>
          </a:r>
          <a:r>
            <a:rPr lang="de-DE" sz="1800" b="1" kern="1200" dirty="0" err="1"/>
            <a:t>model‘s</a:t>
          </a:r>
          <a:r>
            <a:rPr lang="de-DE" sz="1800" b="1" kern="1200" dirty="0"/>
            <a:t> </a:t>
          </a:r>
          <a:r>
            <a:rPr lang="de-DE" sz="1800" b="1" kern="1200" dirty="0" err="1"/>
            <a:t>output</a:t>
          </a:r>
          <a:r>
            <a:rPr lang="de-DE" sz="1800" b="1" kern="1200" dirty="0"/>
            <a:t> </a:t>
          </a:r>
          <a:r>
            <a:rPr lang="de-DE" sz="1800" b="1" kern="1200" dirty="0" err="1"/>
            <a:t>compatible</a:t>
          </a:r>
          <a:r>
            <a:rPr lang="de-DE" sz="1800" b="1" kern="1200" dirty="0"/>
            <a:t> </a:t>
          </a:r>
          <a:r>
            <a:rPr lang="de-DE" sz="1800" b="1" kern="1200" dirty="0" err="1"/>
            <a:t>with</a:t>
          </a:r>
          <a:r>
            <a:rPr lang="de-DE" sz="1800" b="1" kern="1200" dirty="0"/>
            <a:t> </a:t>
          </a:r>
          <a:r>
            <a:rPr lang="de-DE" sz="1800" b="1" kern="1200" dirty="0" err="1"/>
            <a:t>the</a:t>
          </a:r>
          <a:r>
            <a:rPr lang="de-DE" sz="1800" b="1" kern="1200" dirty="0"/>
            <a:t> </a:t>
          </a:r>
          <a:r>
            <a:rPr lang="de-DE" sz="1800" b="1" kern="1200" dirty="0" err="1"/>
            <a:t>the</a:t>
          </a:r>
          <a:r>
            <a:rPr lang="de-DE" sz="1800" b="1" kern="1200" dirty="0"/>
            <a:t> </a:t>
          </a:r>
          <a:r>
            <a:rPr lang="de-DE" sz="1800" b="1" kern="1200" dirty="0" err="1"/>
            <a:t>current</a:t>
          </a:r>
          <a:r>
            <a:rPr lang="de-DE" sz="1800" b="1" kern="1200" dirty="0"/>
            <a:t> legal </a:t>
          </a:r>
          <a:r>
            <a:rPr lang="de-DE" sz="1800" b="1" kern="1200" dirty="0" err="1"/>
            <a:t>situation</a:t>
          </a:r>
          <a:r>
            <a:rPr lang="de-DE" sz="1800" b="1" kern="1200" dirty="0"/>
            <a:t>? </a:t>
          </a:r>
        </a:p>
      </dsp:txBody>
      <dsp:txXfrm>
        <a:off x="0" y="3284276"/>
        <a:ext cx="9027296" cy="696937"/>
      </dsp:txXfrm>
    </dsp:sp>
    <dsp:sp modelId="{A5A62AE5-DD48-FB4D-8551-A9A860CA350F}">
      <dsp:nvSpPr>
        <dsp:cNvPr id="0" name=""/>
        <dsp:cNvSpPr/>
      </dsp:nvSpPr>
      <dsp:spPr>
        <a:xfrm>
          <a:off x="451364" y="3062876"/>
          <a:ext cx="6319107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b="1" kern="1200" dirty="0"/>
            <a:t>Compliance </a:t>
          </a:r>
          <a:r>
            <a:rPr lang="de-DE" sz="2800" b="1" kern="1200" dirty="0" err="1"/>
            <a:t>to</a:t>
          </a:r>
          <a:r>
            <a:rPr lang="de-DE" sz="2800" b="1" kern="1200" dirty="0"/>
            <a:t> </a:t>
          </a:r>
          <a:r>
            <a:rPr lang="de-DE" sz="2800" b="1" kern="1200" dirty="0" err="1"/>
            <a:t>legislation</a:t>
          </a:r>
          <a:endParaRPr lang="de-DE" sz="2800" b="1" kern="1200" dirty="0"/>
        </a:p>
      </dsp:txBody>
      <dsp:txXfrm>
        <a:off x="472980" y="3084492"/>
        <a:ext cx="6275875" cy="39956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Scope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explaination</a:t>
          </a:r>
          <a:endParaRPr lang="de-DE" sz="26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Global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Local</a:t>
          </a:r>
          <a:r>
            <a:rPr lang="de-DE" sz="2000" kern="1200" dirty="0"/>
            <a:t>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Universality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system</a:t>
          </a:r>
          <a:endParaRPr lang="de-DE" sz="26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Specific</a:t>
          </a:r>
          <a:endParaRPr lang="de-DE" sz="20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Agnostic</a:t>
          </a:r>
          <a:endParaRPr lang="de-DE" sz="20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Insight </a:t>
          </a:r>
          <a:r>
            <a:rPr lang="de-DE" sz="2600" kern="1200" dirty="0" err="1"/>
            <a:t>into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model</a:t>
          </a:r>
          <a:endParaRPr lang="de-DE" sz="26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Explainability </a:t>
          </a:r>
        </a:p>
      </dsp:txBody>
      <dsp:txXfrm>
        <a:off x="8374260" y="2682069"/>
        <a:ext cx="1633782" cy="9978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Scope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explaination</a:t>
          </a:r>
          <a:endParaRPr lang="de-DE" sz="26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Global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Local</a:t>
          </a:r>
          <a:r>
            <a:rPr lang="de-DE" sz="2000" kern="1200" dirty="0"/>
            <a:t>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Universality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system</a:t>
          </a:r>
          <a:endParaRPr lang="de-DE" sz="26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Specific</a:t>
          </a:r>
          <a:endParaRPr lang="de-DE" sz="20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Agnostic</a:t>
          </a:r>
          <a:endParaRPr lang="de-DE" sz="20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Insight </a:t>
          </a:r>
          <a:r>
            <a:rPr lang="de-DE" sz="2600" kern="1200" dirty="0" err="1"/>
            <a:t>into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model</a:t>
          </a:r>
          <a:endParaRPr lang="de-DE" sz="26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Explainability </a:t>
          </a:r>
        </a:p>
      </dsp:txBody>
      <dsp:txXfrm>
        <a:off x="8374260" y="2682069"/>
        <a:ext cx="1633782" cy="9978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Scope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explaination</a:t>
          </a:r>
          <a:endParaRPr lang="de-DE" sz="26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Global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Local</a:t>
          </a:r>
          <a:r>
            <a:rPr lang="de-DE" sz="2000" kern="1200" dirty="0"/>
            <a:t>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Universality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system</a:t>
          </a:r>
          <a:endParaRPr lang="de-DE" sz="26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Specific</a:t>
          </a:r>
          <a:endParaRPr lang="de-DE" sz="20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Agnostic</a:t>
          </a:r>
          <a:endParaRPr lang="de-DE" sz="20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Insight </a:t>
          </a:r>
          <a:r>
            <a:rPr lang="de-DE" sz="2600" kern="1200" dirty="0" err="1"/>
            <a:t>into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model</a:t>
          </a:r>
          <a:endParaRPr lang="de-DE" sz="26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8374260" y="2682069"/>
        <a:ext cx="1633782" cy="9978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83B18-E924-EE43-AABE-86D2F66675A2}" type="datetimeFigureOut">
              <a:rPr lang="de-DE" smtClean="0"/>
              <a:t>16.06.22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66F18-1105-054A-9947-2CCC695F10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451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273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8546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3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1D6D-35BE-4C49-8A6C-7F9788DE2CD2}" type="datetime1">
              <a:rPr lang="de-DE" smtClean="0"/>
              <a:t>16.06.22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46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0BC1-DC44-0B4A-AA50-3F4E3B2F04A9}" type="datetime1">
              <a:rPr lang="de-DE" smtClean="0"/>
              <a:t>16.06.22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67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45D73-E9AD-4C42-8D1C-A72F50A1A3F3}" type="datetime1">
              <a:rPr lang="de-DE" smtClean="0"/>
              <a:t>16.06.22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3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9A50-AB5E-174E-8CCB-159758AC5957}" type="datetime1">
              <a:rPr lang="de-DE" smtClean="0"/>
              <a:t>16.06.22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68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D7F2-812B-A145-A96D-46AA4D74030A}" type="datetime1">
              <a:rPr lang="de-DE" smtClean="0"/>
              <a:t>16.06.22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1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82813-E89C-F944-9DE5-A83A9F3BE61B}" type="datetime1">
              <a:rPr lang="de-DE" smtClean="0"/>
              <a:t>16.06.22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41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43DA-C769-0044-A35C-F3DCBBCF1AC3}" type="datetime1">
              <a:rPr lang="de-DE" smtClean="0"/>
              <a:t>16.06.22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21D69-0F5E-574A-BF97-416D58C91986}" type="datetime1">
              <a:rPr lang="de-DE" smtClean="0"/>
              <a:t>16.06.22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0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3D8-CC01-A745-A3E9-7FE5055E842B}" type="datetime1">
              <a:rPr lang="de-DE" smtClean="0"/>
              <a:t>16.06.22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07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11114-EE3C-1A4D-A52A-2A9E1A6DE6CA}" type="datetime1">
              <a:rPr lang="de-DE" smtClean="0"/>
              <a:t>16.06.22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B6415-0F35-A34E-9008-DC3B9894BB0F}" type="datetime1">
              <a:rPr lang="de-DE" smtClean="0"/>
              <a:t>16.06.22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7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8BC8247-72FB-2646-9074-5F042FE1F204}" type="datetime1">
              <a:rPr lang="de-DE" smtClean="0"/>
              <a:t>16.06.22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95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hyperlink" Target="https://arxiv.org/pdf/1801.01489.pdf" TargetMode="Externa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hyperlink" Target="https://arxiv.org/pdf/1602.04938.pdf" TargetMode="Externa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2.xml"/><Relationship Id="rId7" Type="http://schemas.openxmlformats.org/officeDocument/2006/relationships/image" Target="../media/image11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Relationship Id="rId9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hyperlink" Target="https://arxiv.org/pdf/1602.04938.pdf" TargetMode="Externa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7" Type="http://schemas.openxmlformats.org/officeDocument/2006/relationships/hyperlink" Target="https://arxiv.org/pdf/1602.04938.pdf" TargetMode="Externa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hyperlink" Target="https://arxiv.org/pdf/1602.04938.pdf" TargetMode="Externa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Layout" Target="../diagrams/layout16.xml"/><Relationship Id="rId7" Type="http://schemas.openxmlformats.org/officeDocument/2006/relationships/hyperlink" Target="https://arxiv.org/pdf/1602.04938.pdf" TargetMode="Externa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15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16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sv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svg"/><Relationship Id="rId9" Type="http://schemas.openxmlformats.org/officeDocument/2006/relationships/image" Target="../media/image24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bco.com/de/reference-center/what-is-a-random-forest" TargetMode="External"/><Relationship Id="rId2" Type="http://schemas.openxmlformats.org/officeDocument/2006/relationships/hyperlink" Target="https://www.kdnuggets.com/2019/12/interpretability-part-3-lime-shap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knowledge-graphs-for-explainable-ai-dcd73c5c016" TargetMode="External"/><Relationship Id="rId4" Type="http://schemas.openxmlformats.org/officeDocument/2006/relationships/hyperlink" Target="https://arxiv.org/pdf/1907.07374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E1F4381-ECC1-467E-9196-F560213AF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4B455-4985-7617-734B-34A5A3A64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2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D768A9-2899-4A46-8A19-6EC2A30A1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5525" y="1371600"/>
            <a:ext cx="7461752" cy="2696866"/>
          </a:xfrm>
        </p:spPr>
        <p:txBody>
          <a:bodyPr anchor="t">
            <a:normAutofit/>
          </a:bodyPr>
          <a:lstStyle/>
          <a:p>
            <a:pPr algn="r"/>
            <a:r>
              <a:rPr lang="de-DE" sz="8800" dirty="0">
                <a:solidFill>
                  <a:srgbClr val="FFFFFF"/>
                </a:solidFill>
              </a:rPr>
              <a:t>XAI-Workshop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E91CCB-4B54-8642-A6A0-26E97D8E4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8649" y="2786049"/>
            <a:ext cx="5758628" cy="557816"/>
          </a:xfrm>
        </p:spPr>
        <p:txBody>
          <a:bodyPr anchor="b">
            <a:normAutofit/>
          </a:bodyPr>
          <a:lstStyle/>
          <a:p>
            <a:pPr algn="r"/>
            <a:r>
              <a:rPr lang="de-DE" dirty="0">
                <a:solidFill>
                  <a:srgbClr val="FFFFFF"/>
                </a:solidFill>
              </a:rPr>
              <a:t>Mahmoud </a:t>
            </a:r>
            <a:r>
              <a:rPr lang="de-DE" dirty="0" err="1">
                <a:solidFill>
                  <a:srgbClr val="FFFFFF"/>
                </a:solidFill>
              </a:rPr>
              <a:t>Draz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and</a:t>
            </a:r>
            <a:r>
              <a:rPr lang="de-DE" dirty="0">
                <a:solidFill>
                  <a:srgbClr val="FFFFFF"/>
                </a:solidFill>
              </a:rPr>
              <a:t> Sophia Elsholz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B18FCC23-5E4A-AE4A-BFFC-1AB0EC96B9E7}"/>
              </a:ext>
            </a:extLst>
          </p:cNvPr>
          <p:cNvSpPr txBox="1"/>
          <p:nvPr/>
        </p:nvSpPr>
        <p:spPr>
          <a:xfrm>
            <a:off x="9986963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B6CC9E-170A-5D44-A1AE-9BD39DB8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8612488-FB07-D144-8935-218402BD06F1}"/>
              </a:ext>
            </a:extLst>
          </p:cNvPr>
          <p:cNvSpPr txBox="1"/>
          <p:nvPr/>
        </p:nvSpPr>
        <p:spPr>
          <a:xfrm>
            <a:off x="242888" y="285751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24.06.2022</a:t>
            </a:r>
          </a:p>
        </p:txBody>
      </p:sp>
    </p:spTree>
    <p:extLst>
      <p:ext uri="{BB962C8B-B14F-4D97-AF65-F5344CB8AC3E}">
        <p14:creationId xmlns:p14="http://schemas.microsoft.com/office/powerpoint/2010/main" val="944491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Used AI-Methods and datasets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10</a:t>
            </a:fld>
            <a:endParaRPr lang="en-GB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8C23EE7-2243-FF40-8EF1-B8150C6ACDEE}"/>
              </a:ext>
            </a:extLst>
          </p:cNvPr>
          <p:cNvGrpSpPr/>
          <p:nvPr/>
        </p:nvGrpSpPr>
        <p:grpSpPr>
          <a:xfrm>
            <a:off x="1433613" y="2298355"/>
            <a:ext cx="4226011" cy="4226011"/>
            <a:chOff x="1050324" y="2298357"/>
            <a:chExt cx="4226011" cy="4226011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19A1E24-6FB2-6C4E-BBF4-45EA51232D76}"/>
                </a:ext>
              </a:extLst>
            </p:cNvPr>
            <p:cNvSpPr/>
            <p:nvPr/>
          </p:nvSpPr>
          <p:spPr>
            <a:xfrm>
              <a:off x="1050324" y="2298357"/>
              <a:ext cx="4226011" cy="4226011"/>
            </a:xfrm>
            <a:prstGeom prst="roundRect">
              <a:avLst>
                <a:gd name="adj" fmla="val 65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A591F5-646F-DB4A-9D16-DC1CD4D37C75}"/>
                </a:ext>
              </a:extLst>
            </p:cNvPr>
            <p:cNvSpPr txBox="1"/>
            <p:nvPr/>
          </p:nvSpPr>
          <p:spPr>
            <a:xfrm>
              <a:off x="1836684" y="2643132"/>
              <a:ext cx="2653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Dataset 1 - Stroke</a:t>
              </a:r>
            </a:p>
          </p:txBody>
        </p:sp>
        <p:pic>
          <p:nvPicPr>
            <p:cNvPr id="8" name="Grafik 7" descr="Gehirn im Kopf mit einfarbiger Füllung">
              <a:extLst>
                <a:ext uri="{FF2B5EF4-FFF2-40B4-BE49-F238E27FC236}">
                  <a16:creationId xmlns:a16="http://schemas.microsoft.com/office/drawing/2014/main" id="{F5A41124-02C8-9148-BF65-047509AC7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15624" y="3123973"/>
              <a:ext cx="1357305" cy="1357305"/>
            </a:xfrm>
            <a:prstGeom prst="rect">
              <a:avLst/>
            </a:prstGeom>
          </p:spPr>
        </p:pic>
        <p:sp>
          <p:nvSpPr>
            <p:cNvPr id="9" name="Gewitterblitz 8">
              <a:extLst>
                <a:ext uri="{FF2B5EF4-FFF2-40B4-BE49-F238E27FC236}">
                  <a16:creationId xmlns:a16="http://schemas.microsoft.com/office/drawing/2014/main" id="{8D62F77D-FE98-F64D-91CD-811EEEDD5E10}"/>
                </a:ext>
              </a:extLst>
            </p:cNvPr>
            <p:cNvSpPr/>
            <p:nvPr/>
          </p:nvSpPr>
          <p:spPr>
            <a:xfrm>
              <a:off x="2369029" y="3133623"/>
              <a:ext cx="557212" cy="669002"/>
            </a:xfrm>
            <a:prstGeom prst="lightningBol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C2A4B2-4925-3C43-B55E-5BAA28A26869}"/>
                </a:ext>
              </a:extLst>
            </p:cNvPr>
            <p:cNvSpPr txBox="1"/>
            <p:nvPr/>
          </p:nvSpPr>
          <p:spPr>
            <a:xfrm>
              <a:off x="1864091" y="4904217"/>
              <a:ext cx="21242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5,110 </a:t>
              </a:r>
              <a:r>
                <a:rPr lang="de-DE" dirty="0" err="1"/>
                <a:t>datapoints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/>
                <a:t>Tabular</a:t>
              </a:r>
              <a:r>
                <a:rPr lang="de-DE" dirty="0"/>
                <a:t> </a:t>
              </a:r>
              <a:r>
                <a:rPr lang="de-DE" dirty="0" err="1"/>
                <a:t>data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458024-3FFC-B24D-BD67-83960704DC97}"/>
              </a:ext>
            </a:extLst>
          </p:cNvPr>
          <p:cNvGrpSpPr/>
          <p:nvPr/>
        </p:nvGrpSpPr>
        <p:grpSpPr>
          <a:xfrm>
            <a:off x="6344895" y="2298356"/>
            <a:ext cx="4226011" cy="4226011"/>
            <a:chOff x="5412259" y="2298356"/>
            <a:chExt cx="4226011" cy="4226011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424FF280-1A0F-6F4E-874C-9A7E5684753A}"/>
                </a:ext>
              </a:extLst>
            </p:cNvPr>
            <p:cNvSpPr/>
            <p:nvPr/>
          </p:nvSpPr>
          <p:spPr>
            <a:xfrm>
              <a:off x="5412259" y="2298356"/>
              <a:ext cx="4226011" cy="4226011"/>
            </a:xfrm>
            <a:prstGeom prst="roundRect">
              <a:avLst>
                <a:gd name="adj" fmla="val 78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EEEC74A-0B62-514C-ABE2-5C1B941459E4}"/>
                </a:ext>
              </a:extLst>
            </p:cNvPr>
            <p:cNvSpPr txBox="1"/>
            <p:nvPr/>
          </p:nvSpPr>
          <p:spPr>
            <a:xfrm>
              <a:off x="5686459" y="2646171"/>
              <a:ext cx="36776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2400" b="1"/>
              </a:lvl1pPr>
            </a:lstStyle>
            <a:p>
              <a:r>
                <a:rPr lang="en-US"/>
                <a:t>Dataset 2</a:t>
              </a:r>
              <a:r>
                <a:rPr lang="en-US" dirty="0"/>
                <a:t> – Cats </a:t>
              </a:r>
              <a:r>
                <a:rPr lang="en-US"/>
                <a:t>and dogs</a:t>
              </a:r>
              <a:endParaRPr lang="en-US" dirty="0"/>
            </a:p>
          </p:txBody>
        </p: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5D40941A-8B74-7540-9CD4-63FCC6A4230B}"/>
                </a:ext>
              </a:extLst>
            </p:cNvPr>
            <p:cNvGrpSpPr/>
            <p:nvPr/>
          </p:nvGrpSpPr>
          <p:grpSpPr>
            <a:xfrm>
              <a:off x="6155343" y="3090719"/>
              <a:ext cx="2739841" cy="1783623"/>
              <a:chOff x="6641635" y="3121485"/>
              <a:chExt cx="1956566" cy="1273715"/>
            </a:xfrm>
          </p:grpSpPr>
          <p:pic>
            <p:nvPicPr>
              <p:cNvPr id="12" name="Grafik 11" descr="Katze mit einfarbiger Füllung">
                <a:extLst>
                  <a:ext uri="{FF2B5EF4-FFF2-40B4-BE49-F238E27FC236}">
                    <a16:creationId xmlns:a16="http://schemas.microsoft.com/office/drawing/2014/main" id="{24DCC23E-6630-5B48-AC8C-432AF8302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635" y="32560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fik 17" descr="Hund mit einfarbiger Füllung">
                <a:extLst>
                  <a:ext uri="{FF2B5EF4-FFF2-40B4-BE49-F238E27FC236}">
                    <a16:creationId xmlns:a16="http://schemas.microsoft.com/office/drawing/2014/main" id="{48EFF5A4-0716-1749-AC49-0CF2B712C0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7481335" y="3121485"/>
                <a:ext cx="1116866" cy="1273715"/>
              </a:xfrm>
              <a:prstGeom prst="rect">
                <a:avLst/>
              </a:prstGeom>
            </p:spPr>
          </p:pic>
        </p:grp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BA86D0-E98C-3E4C-8F4F-7B64188F1BEE}"/>
                </a:ext>
              </a:extLst>
            </p:cNvPr>
            <p:cNvSpPr txBox="1"/>
            <p:nvPr/>
          </p:nvSpPr>
          <p:spPr>
            <a:xfrm>
              <a:off x="6385218" y="4904215"/>
              <a:ext cx="2247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25,002 </a:t>
              </a:r>
              <a:r>
                <a:rPr lang="de-DE" dirty="0" err="1"/>
                <a:t>datapoints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Image </a:t>
              </a:r>
              <a:r>
                <a:rPr lang="de-DE" dirty="0" err="1"/>
                <a:t>data</a:t>
              </a:r>
              <a:endParaRPr lang="en-US" dirty="0"/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AE764DDC-06E9-D04B-A1FF-41514B37EC09}"/>
              </a:ext>
            </a:extLst>
          </p:cNvPr>
          <p:cNvSpPr txBox="1"/>
          <p:nvPr/>
        </p:nvSpPr>
        <p:spPr>
          <a:xfrm>
            <a:off x="6559784" y="6061939"/>
            <a:ext cx="3796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www.tensorflow.org</a:t>
            </a:r>
            <a:r>
              <a:rPr lang="en-US" sz="1100" b="1" dirty="0"/>
              <a:t>/datasets/catalog/</a:t>
            </a:r>
            <a:r>
              <a:rPr lang="en-US" sz="1100" b="1" dirty="0" err="1"/>
              <a:t>cats_vs_dogs</a:t>
            </a:r>
            <a:endParaRPr lang="en-US" sz="1100" b="1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12AD183-A907-DA4E-92BE-A14A58AE4A2F}"/>
              </a:ext>
            </a:extLst>
          </p:cNvPr>
          <p:cNvSpPr txBox="1"/>
          <p:nvPr/>
        </p:nvSpPr>
        <p:spPr>
          <a:xfrm>
            <a:off x="2007574" y="5977300"/>
            <a:ext cx="30780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https://</a:t>
            </a:r>
            <a:r>
              <a:rPr lang="en-US" sz="1100" b="1" dirty="0" err="1"/>
              <a:t>www.kaggle.com</a:t>
            </a:r>
            <a:r>
              <a:rPr lang="en-US" sz="1100" b="1" dirty="0"/>
              <a:t>/datasets/</a:t>
            </a:r>
            <a:r>
              <a:rPr lang="en-US" sz="1100" b="1" dirty="0" err="1"/>
              <a:t>fedesoriano</a:t>
            </a:r>
            <a:r>
              <a:rPr lang="en-US" sz="1100" b="1" dirty="0"/>
              <a:t>/</a:t>
            </a:r>
          </a:p>
          <a:p>
            <a:pPr algn="ctr"/>
            <a:r>
              <a:rPr lang="en-US" sz="1100" b="1" dirty="0"/>
              <a:t>stroke-prediction-dataset</a:t>
            </a:r>
          </a:p>
        </p:txBody>
      </p:sp>
    </p:spTree>
    <p:extLst>
      <p:ext uri="{BB962C8B-B14F-4D97-AF65-F5344CB8AC3E}">
        <p14:creationId xmlns:p14="http://schemas.microsoft.com/office/powerpoint/2010/main" val="276271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Used AI-Methods and datasets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11</a:t>
            </a:fld>
            <a:endParaRPr lang="en-GB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8C23EE7-2243-FF40-8EF1-B8150C6ACDEE}"/>
              </a:ext>
            </a:extLst>
          </p:cNvPr>
          <p:cNvGrpSpPr/>
          <p:nvPr/>
        </p:nvGrpSpPr>
        <p:grpSpPr>
          <a:xfrm>
            <a:off x="1347886" y="2298355"/>
            <a:ext cx="4712662" cy="4226011"/>
            <a:chOff x="1050324" y="2298357"/>
            <a:chExt cx="4228884" cy="4226011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19A1E24-6FB2-6C4E-BBF4-45EA51232D76}"/>
                </a:ext>
              </a:extLst>
            </p:cNvPr>
            <p:cNvSpPr/>
            <p:nvPr/>
          </p:nvSpPr>
          <p:spPr>
            <a:xfrm>
              <a:off x="1050324" y="2298357"/>
              <a:ext cx="4226011" cy="4226011"/>
            </a:xfrm>
            <a:prstGeom prst="roundRect">
              <a:avLst>
                <a:gd name="adj" fmla="val 65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A591F5-646F-DB4A-9D16-DC1CD4D37C75}"/>
                </a:ext>
              </a:extLst>
            </p:cNvPr>
            <p:cNvSpPr txBox="1"/>
            <p:nvPr/>
          </p:nvSpPr>
          <p:spPr>
            <a:xfrm>
              <a:off x="1316063" y="2633714"/>
              <a:ext cx="37460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AI Method 1 – Random Forest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C2A4B2-4925-3C43-B55E-5BAA28A26869}"/>
                </a:ext>
              </a:extLst>
            </p:cNvPr>
            <p:cNvSpPr txBox="1"/>
            <p:nvPr/>
          </p:nvSpPr>
          <p:spPr>
            <a:xfrm>
              <a:off x="1098918" y="5952792"/>
              <a:ext cx="418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/>
                <a:t>Several</a:t>
              </a:r>
              <a:r>
                <a:rPr lang="de-DE" dirty="0"/>
                <a:t> </a:t>
              </a:r>
              <a:r>
                <a:rPr lang="de-DE" dirty="0" err="1"/>
                <a:t>decision</a:t>
              </a:r>
              <a:r>
                <a:rPr lang="de-DE" dirty="0"/>
                <a:t> </a:t>
              </a:r>
              <a:r>
                <a:rPr lang="de-DE" dirty="0" err="1"/>
                <a:t>trees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</a:t>
              </a:r>
              <a:r>
                <a:rPr lang="de-DE" dirty="0" err="1"/>
                <a:t>are</a:t>
              </a:r>
              <a:r>
                <a:rPr lang="de-DE" dirty="0"/>
                <a:t> </a:t>
              </a:r>
              <a:r>
                <a:rPr lang="de-DE" dirty="0" err="1"/>
                <a:t>combined</a:t>
              </a:r>
              <a:r>
                <a:rPr lang="de-DE" dirty="0"/>
                <a:t> [3]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458024-3FFC-B24D-BD67-83960704DC97}"/>
              </a:ext>
            </a:extLst>
          </p:cNvPr>
          <p:cNvGrpSpPr/>
          <p:nvPr/>
        </p:nvGrpSpPr>
        <p:grpSpPr>
          <a:xfrm>
            <a:off x="6473484" y="2298356"/>
            <a:ext cx="4709461" cy="4226011"/>
            <a:chOff x="5412259" y="2298356"/>
            <a:chExt cx="4709461" cy="4226011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424FF280-1A0F-6F4E-874C-9A7E5684753A}"/>
                </a:ext>
              </a:extLst>
            </p:cNvPr>
            <p:cNvSpPr/>
            <p:nvPr/>
          </p:nvSpPr>
          <p:spPr>
            <a:xfrm>
              <a:off x="5412259" y="2298356"/>
              <a:ext cx="4709461" cy="4226011"/>
            </a:xfrm>
            <a:prstGeom prst="roundRect">
              <a:avLst>
                <a:gd name="adj" fmla="val 78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EEEC74A-0B62-514C-ABE2-5C1B941459E4}"/>
                </a:ext>
              </a:extLst>
            </p:cNvPr>
            <p:cNvSpPr txBox="1"/>
            <p:nvPr/>
          </p:nvSpPr>
          <p:spPr>
            <a:xfrm>
              <a:off x="5770533" y="2633711"/>
              <a:ext cx="42066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2400" b="1"/>
              </a:lvl1pPr>
            </a:lstStyle>
            <a:p>
              <a:r>
                <a:rPr lang="en-US" dirty="0"/>
                <a:t>AI Method 2 – Neural network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BA86D0-E98C-3E4C-8F4F-7B64188F1BEE}"/>
                </a:ext>
              </a:extLst>
            </p:cNvPr>
            <p:cNvSpPr txBox="1"/>
            <p:nvPr/>
          </p:nvSpPr>
          <p:spPr>
            <a:xfrm>
              <a:off x="5925371" y="5415287"/>
              <a:ext cx="37104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System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neurons</a:t>
              </a:r>
              <a:r>
                <a:rPr lang="de-DE" dirty="0"/>
                <a:t> </a:t>
              </a:r>
              <a:r>
                <a:rPr lang="de-DE" dirty="0" err="1"/>
                <a:t>and</a:t>
              </a:r>
              <a:r>
                <a:rPr lang="de-DE" dirty="0"/>
                <a:t> </a:t>
              </a:r>
              <a:r>
                <a:rPr lang="de-DE" dirty="0" err="1"/>
                <a:t>connections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inspired</a:t>
              </a:r>
              <a:r>
                <a:rPr lang="de-DE" dirty="0"/>
                <a:t> </a:t>
              </a:r>
              <a:r>
                <a:rPr lang="de-DE" dirty="0" err="1"/>
                <a:t>by</a:t>
              </a:r>
              <a:r>
                <a:rPr lang="de-DE" dirty="0"/>
                <a:t> </a:t>
              </a:r>
              <a:r>
                <a:rPr lang="de-DE" dirty="0" err="1"/>
                <a:t>the</a:t>
              </a:r>
              <a:r>
                <a:rPr lang="de-DE" dirty="0"/>
                <a:t> human </a:t>
              </a:r>
              <a:r>
                <a:rPr lang="de-DE" dirty="0" err="1"/>
                <a:t>brain</a:t>
              </a:r>
              <a:endParaRPr lang="en-US" dirty="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6977163-078C-F348-9372-4344B7DEFA65}"/>
              </a:ext>
            </a:extLst>
          </p:cNvPr>
          <p:cNvGrpSpPr/>
          <p:nvPr/>
        </p:nvGrpSpPr>
        <p:grpSpPr>
          <a:xfrm>
            <a:off x="7133683" y="3164227"/>
            <a:ext cx="3786623" cy="2011235"/>
            <a:chOff x="1832923" y="1626973"/>
            <a:chExt cx="5885917" cy="312625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84D5828-989C-CF48-B4AD-6B5510C7F9A5}"/>
                </a:ext>
              </a:extLst>
            </p:cNvPr>
            <p:cNvSpPr/>
            <p:nvPr/>
          </p:nvSpPr>
          <p:spPr>
            <a:xfrm>
              <a:off x="2323070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E7EC6F-35B7-7A43-AF6C-1CF221E6594D}"/>
                </a:ext>
              </a:extLst>
            </p:cNvPr>
            <p:cNvSpPr/>
            <p:nvPr/>
          </p:nvSpPr>
          <p:spPr>
            <a:xfrm>
              <a:off x="2323069" y="3315729"/>
              <a:ext cx="593125" cy="593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A090F71-07FE-8846-9323-AAC990DC7B10}"/>
                </a:ext>
              </a:extLst>
            </p:cNvPr>
            <p:cNvSpPr/>
            <p:nvPr/>
          </p:nvSpPr>
          <p:spPr>
            <a:xfrm>
              <a:off x="3402226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A256FC6-C565-8D49-8016-642010BFE751}"/>
                </a:ext>
              </a:extLst>
            </p:cNvPr>
            <p:cNvSpPr/>
            <p:nvPr/>
          </p:nvSpPr>
          <p:spPr>
            <a:xfrm>
              <a:off x="3402225" y="3315729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3B4890-62E7-FF49-AE87-ACF06D8EDB67}"/>
                </a:ext>
              </a:extLst>
            </p:cNvPr>
            <p:cNvSpPr/>
            <p:nvPr/>
          </p:nvSpPr>
          <p:spPr>
            <a:xfrm>
              <a:off x="3402225" y="4160107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4141FE-148D-7D4F-B625-BBBEF15B444C}"/>
                </a:ext>
              </a:extLst>
            </p:cNvPr>
            <p:cNvSpPr/>
            <p:nvPr/>
          </p:nvSpPr>
          <p:spPr>
            <a:xfrm>
              <a:off x="3402224" y="1626973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161A9D-5834-A947-A01D-868B16AF1B1B}"/>
                </a:ext>
              </a:extLst>
            </p:cNvPr>
            <p:cNvSpPr/>
            <p:nvPr/>
          </p:nvSpPr>
          <p:spPr>
            <a:xfrm>
              <a:off x="4481381" y="3315728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5C3D913-E58E-8846-A8B4-460381ADF01D}"/>
                </a:ext>
              </a:extLst>
            </p:cNvPr>
            <p:cNvSpPr/>
            <p:nvPr/>
          </p:nvSpPr>
          <p:spPr>
            <a:xfrm>
              <a:off x="4481380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2E8B3B6-6D99-DE4F-A6AF-B9DF537E4012}"/>
                </a:ext>
              </a:extLst>
            </p:cNvPr>
            <p:cNvSpPr/>
            <p:nvPr/>
          </p:nvSpPr>
          <p:spPr>
            <a:xfrm>
              <a:off x="4481379" y="1626973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452E5A1-AADB-FD4B-9182-8C17CEEEF012}"/>
                </a:ext>
              </a:extLst>
            </p:cNvPr>
            <p:cNvSpPr/>
            <p:nvPr/>
          </p:nvSpPr>
          <p:spPr>
            <a:xfrm>
              <a:off x="4481378" y="4160107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3AFE174-DBA2-1C4D-90A7-8F68EB39FAB7}"/>
                </a:ext>
              </a:extLst>
            </p:cNvPr>
            <p:cNvSpPr/>
            <p:nvPr/>
          </p:nvSpPr>
          <p:spPr>
            <a:xfrm>
              <a:off x="5560534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8FB3BB-B955-7D46-B3B5-A5DE5526D14F}"/>
                </a:ext>
              </a:extLst>
            </p:cNvPr>
            <p:cNvSpPr/>
            <p:nvPr/>
          </p:nvSpPr>
          <p:spPr>
            <a:xfrm>
              <a:off x="5560534" y="3315728"/>
              <a:ext cx="593125" cy="5931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E654C9F-D960-D941-97A6-69EC2C312322}"/>
                </a:ext>
              </a:extLst>
            </p:cNvPr>
            <p:cNvSpPr/>
            <p:nvPr/>
          </p:nvSpPr>
          <p:spPr>
            <a:xfrm>
              <a:off x="6639687" y="2835875"/>
              <a:ext cx="593125" cy="59312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D7AF7655-E130-2E4F-A28C-0E57B54C5696}"/>
                </a:ext>
              </a:extLst>
            </p:cNvPr>
            <p:cNvCxnSpPr>
              <a:cxnSpLocks/>
              <a:stCxn id="24" idx="6"/>
              <a:endCxn id="29" idx="2"/>
            </p:cNvCxnSpPr>
            <p:nvPr/>
          </p:nvCxnSpPr>
          <p:spPr>
            <a:xfrm flipV="1">
              <a:off x="2916195" y="1923536"/>
              <a:ext cx="486029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04928E8A-8D6D-844C-8B92-0FAC7312AFD3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2916195" y="2767914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A8431929-38C8-BA4C-8675-FFEE6FC6E1B3}"/>
                </a:ext>
              </a:extLst>
            </p:cNvPr>
            <p:cNvCxnSpPr>
              <a:cxnSpLocks/>
              <a:stCxn id="24" idx="6"/>
              <a:endCxn id="28" idx="2"/>
            </p:cNvCxnSpPr>
            <p:nvPr/>
          </p:nvCxnSpPr>
          <p:spPr>
            <a:xfrm>
              <a:off x="2916195" y="2767914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D5D73B64-D1C9-E04E-9D2E-26937EF5013A}"/>
                </a:ext>
              </a:extLst>
            </p:cNvPr>
            <p:cNvCxnSpPr>
              <a:cxnSpLocks/>
              <a:stCxn id="25" idx="6"/>
              <a:endCxn id="28" idx="2"/>
            </p:cNvCxnSpPr>
            <p:nvPr/>
          </p:nvCxnSpPr>
          <p:spPr>
            <a:xfrm>
              <a:off x="2916194" y="3612292"/>
              <a:ext cx="486031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E42BAF68-C2A5-DE41-8F13-BBBC06E77E8D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>
              <a:off x="2916194" y="3612292"/>
              <a:ext cx="486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2120A829-1D98-7B49-B338-2F02F8441876}"/>
                </a:ext>
              </a:extLst>
            </p:cNvPr>
            <p:cNvCxnSpPr>
              <a:cxnSpLocks/>
              <a:stCxn id="25" idx="6"/>
              <a:endCxn id="29" idx="2"/>
            </p:cNvCxnSpPr>
            <p:nvPr/>
          </p:nvCxnSpPr>
          <p:spPr>
            <a:xfrm flipV="1">
              <a:off x="2916194" y="1923536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E6819EF-0619-8242-A9B1-D82063EC5EEA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>
              <a:off x="3995349" y="1923536"/>
              <a:ext cx="4860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35BA10E6-F2EC-994C-ACF7-955FF85C87E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>
              <a:off x="3995349" y="1923536"/>
              <a:ext cx="486031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B5074FBA-D762-464E-ACF6-0E7E460D5E67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3995349" y="1923536"/>
              <a:ext cx="486032" cy="168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C84834E6-B131-F243-ABBE-F89D414E676D}"/>
                </a:ext>
              </a:extLst>
            </p:cNvPr>
            <p:cNvCxnSpPr>
              <a:cxnSpLocks/>
              <a:stCxn id="27" idx="6"/>
              <a:endCxn id="30" idx="2"/>
            </p:cNvCxnSpPr>
            <p:nvPr/>
          </p:nvCxnSpPr>
          <p:spPr>
            <a:xfrm flipV="1">
              <a:off x="3995350" y="3612291"/>
              <a:ext cx="48603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EB9B9BAB-F38E-3F48-8EC5-C62F09195486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3995350" y="3612291"/>
              <a:ext cx="486031" cy="84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929564CC-C4D5-C543-8A33-4458392244BF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3995350" y="2767914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87287DEE-6F17-A241-9CBE-F86B7C8F415E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 flipV="1">
              <a:off x="3995350" y="1923536"/>
              <a:ext cx="486029" cy="2533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608C4D1-1DCD-054D-854E-D26AB4DB5791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 flipV="1">
              <a:off x="3995350" y="2767914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247BF19E-F7C5-4A4E-B362-E27FCE375CFE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 flipV="1">
              <a:off x="3995350" y="1923536"/>
              <a:ext cx="486029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D8498D0F-FF62-FC49-8328-BEF8FCC011A0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 flipV="1">
              <a:off x="5074506" y="2767914"/>
              <a:ext cx="486028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E06C467D-FAC5-814B-8009-3F2E89DF2C37}"/>
                </a:ext>
              </a:extLst>
            </p:cNvPr>
            <p:cNvCxnSpPr>
              <a:cxnSpLocks/>
              <a:stCxn id="30" idx="6"/>
              <a:endCxn id="35" idx="2"/>
            </p:cNvCxnSpPr>
            <p:nvPr/>
          </p:nvCxnSpPr>
          <p:spPr>
            <a:xfrm>
              <a:off x="5074506" y="3612291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57981156-9A8B-7A40-A707-60D63A67A7C0}"/>
                </a:ext>
              </a:extLst>
            </p:cNvPr>
            <p:cNvCxnSpPr>
              <a:cxnSpLocks/>
              <a:stCxn id="31" idx="6"/>
              <a:endCxn id="35" idx="2"/>
            </p:cNvCxnSpPr>
            <p:nvPr/>
          </p:nvCxnSpPr>
          <p:spPr>
            <a:xfrm>
              <a:off x="5074505" y="2767914"/>
              <a:ext cx="486029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55564323-8B00-F947-A0A5-917E65BDEE8B}"/>
                </a:ext>
              </a:extLst>
            </p:cNvPr>
            <p:cNvCxnSpPr>
              <a:cxnSpLocks/>
              <a:stCxn id="31" idx="6"/>
              <a:endCxn id="34" idx="2"/>
            </p:cNvCxnSpPr>
            <p:nvPr/>
          </p:nvCxnSpPr>
          <p:spPr>
            <a:xfrm>
              <a:off x="5074505" y="2767914"/>
              <a:ext cx="486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041FC94B-3341-0641-A8D4-78220EEAFE05}"/>
                </a:ext>
              </a:extLst>
            </p:cNvPr>
            <p:cNvCxnSpPr>
              <a:cxnSpLocks/>
              <a:stCxn id="32" idx="6"/>
              <a:endCxn id="34" idx="2"/>
            </p:cNvCxnSpPr>
            <p:nvPr/>
          </p:nvCxnSpPr>
          <p:spPr>
            <a:xfrm>
              <a:off x="5074504" y="1923536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B3B2145-76A8-C44A-9128-D2410270E5E6}"/>
                </a:ext>
              </a:extLst>
            </p:cNvPr>
            <p:cNvCxnSpPr>
              <a:cxnSpLocks/>
              <a:stCxn id="32" idx="6"/>
              <a:endCxn id="35" idx="2"/>
            </p:cNvCxnSpPr>
            <p:nvPr/>
          </p:nvCxnSpPr>
          <p:spPr>
            <a:xfrm>
              <a:off x="5074504" y="1923536"/>
              <a:ext cx="486030" cy="168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8D2F7C0B-5008-FE4E-8E15-CA0D600802CA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>
              <a:off x="6153659" y="2767914"/>
              <a:ext cx="486028" cy="3645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B37A88A3-E098-444B-A751-566E31EC41D1}"/>
                </a:ext>
              </a:extLst>
            </p:cNvPr>
            <p:cNvCxnSpPr>
              <a:cxnSpLocks/>
              <a:stCxn id="35" idx="6"/>
              <a:endCxn id="36" idx="2"/>
            </p:cNvCxnSpPr>
            <p:nvPr/>
          </p:nvCxnSpPr>
          <p:spPr>
            <a:xfrm flipV="1">
              <a:off x="6153659" y="3132438"/>
              <a:ext cx="486028" cy="479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DCFAEB11-682D-0D48-8025-539C26218898}"/>
                </a:ext>
              </a:extLst>
            </p:cNvPr>
            <p:cNvCxnSpPr>
              <a:cxnSpLocks/>
            </p:cNvCxnSpPr>
            <p:nvPr/>
          </p:nvCxnSpPr>
          <p:spPr>
            <a:xfrm>
              <a:off x="7232812" y="3103604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4B683428-F9F4-7140-8D2B-6B4D97C8230A}"/>
                </a:ext>
              </a:extLst>
            </p:cNvPr>
            <p:cNvCxnSpPr>
              <a:cxnSpLocks/>
            </p:cNvCxnSpPr>
            <p:nvPr/>
          </p:nvCxnSpPr>
          <p:spPr>
            <a:xfrm>
              <a:off x="1837041" y="2767913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66CA644F-0F1E-D047-8B65-F8A5BCA18156}"/>
                </a:ext>
              </a:extLst>
            </p:cNvPr>
            <p:cNvCxnSpPr>
              <a:cxnSpLocks/>
            </p:cNvCxnSpPr>
            <p:nvPr/>
          </p:nvCxnSpPr>
          <p:spPr>
            <a:xfrm>
              <a:off x="1832923" y="3612290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6D148E9-7FD9-2547-8DD6-95D01AABB481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V="1">
              <a:off x="2916194" y="2767914"/>
              <a:ext cx="486032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823E261-335F-BF4E-B19A-97E038188278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>
              <a:off x="2916195" y="2767914"/>
              <a:ext cx="486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D5DC8BC5-B21E-5947-AD80-F4180F88B2F9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3995351" y="2767914"/>
              <a:ext cx="486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8D765329-70AA-0B49-8029-9D116544AEFF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3995351" y="1923536"/>
              <a:ext cx="486028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7350E501-48E8-FF49-900E-87CB3AA67378}"/>
                </a:ext>
              </a:extLst>
            </p:cNvPr>
            <p:cNvCxnSpPr>
              <a:cxnSpLocks/>
              <a:stCxn id="26" idx="6"/>
              <a:endCxn id="30" idx="2"/>
            </p:cNvCxnSpPr>
            <p:nvPr/>
          </p:nvCxnSpPr>
          <p:spPr>
            <a:xfrm>
              <a:off x="3995351" y="2767914"/>
              <a:ext cx="486030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A926B1ED-27AD-CD4F-8F6E-C2BC155C0EBE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3995351" y="2767914"/>
              <a:ext cx="486027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D81C3565-BB6E-4141-9AB7-43A13CBCD72E}"/>
                </a:ext>
              </a:extLst>
            </p:cNvPr>
            <p:cNvCxnSpPr>
              <a:cxnSpLocks/>
              <a:stCxn id="28" idx="6"/>
              <a:endCxn id="33" idx="2"/>
            </p:cNvCxnSpPr>
            <p:nvPr/>
          </p:nvCxnSpPr>
          <p:spPr>
            <a:xfrm>
              <a:off x="3995350" y="4456670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C1A32A06-A2C8-5946-8FA6-3A4EC2042A73}"/>
                </a:ext>
              </a:extLst>
            </p:cNvPr>
            <p:cNvCxnSpPr>
              <a:cxnSpLocks/>
              <a:stCxn id="27" idx="6"/>
              <a:endCxn id="33" idx="2"/>
            </p:cNvCxnSpPr>
            <p:nvPr/>
          </p:nvCxnSpPr>
          <p:spPr>
            <a:xfrm>
              <a:off x="3995350" y="3612292"/>
              <a:ext cx="486028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D38915A4-B3B2-7245-AB21-53BB45DCE010}"/>
                </a:ext>
              </a:extLst>
            </p:cNvPr>
            <p:cNvCxnSpPr>
              <a:cxnSpLocks/>
              <a:stCxn id="29" idx="6"/>
              <a:endCxn id="33" idx="2"/>
            </p:cNvCxnSpPr>
            <p:nvPr/>
          </p:nvCxnSpPr>
          <p:spPr>
            <a:xfrm>
              <a:off x="3995349" y="1923536"/>
              <a:ext cx="486029" cy="2533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3C7B1CFA-8869-0841-B525-92DCF8F9101D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 flipV="1">
              <a:off x="5074503" y="3612291"/>
              <a:ext cx="486031" cy="84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59A4C1B8-631E-0E47-93A4-D19CAB45F441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 flipV="1">
              <a:off x="5074503" y="2767914"/>
              <a:ext cx="486031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F98619AE-4DCC-174B-BA7D-DEAB7C212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043"/>
          <a:stretch/>
        </p:blipFill>
        <p:spPr>
          <a:xfrm>
            <a:off x="1606065" y="2924122"/>
            <a:ext cx="4343475" cy="295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88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2.1 Permutation Importance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12</a:t>
            </a:fld>
            <a:endParaRPr lang="en-GB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17B11F98-7DDC-7A49-883D-0211AF806B64}"/>
              </a:ext>
            </a:extLst>
          </p:cNvPr>
          <p:cNvSpPr txBox="1"/>
          <p:nvPr/>
        </p:nvSpPr>
        <p:spPr>
          <a:xfrm>
            <a:off x="914401" y="2274838"/>
            <a:ext cx="388619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Main idea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Shuffle the value of one feature column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check the performance of a pretrained network on this permuted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importance of a feature can then be determined by the performance change of the network</a:t>
            </a:r>
          </a:p>
          <a:p>
            <a:br>
              <a:rPr lang="en-GB" dirty="0"/>
            </a:br>
            <a:r>
              <a:rPr lang="en-GB" dirty="0"/>
              <a:t>Further information can be found on </a:t>
            </a:r>
            <a:r>
              <a:rPr lang="en-GB" dirty="0">
                <a:hlinkClick r:id="rId7"/>
              </a:rPr>
              <a:t>https://arxiv.org/pdf/1801.01489.pdf</a:t>
            </a:r>
            <a:r>
              <a:rPr lang="en-GB" dirty="0"/>
              <a:t>  </a:t>
            </a:r>
          </a:p>
          <a:p>
            <a:endParaRPr lang="en-GB" dirty="0"/>
          </a:p>
        </p:txBody>
      </p:sp>
      <p:graphicFrame>
        <p:nvGraphicFramePr>
          <p:cNvPr id="15" name="Tabelle 15">
            <a:extLst>
              <a:ext uri="{FF2B5EF4-FFF2-40B4-BE49-F238E27FC236}">
                <a16:creationId xmlns:a16="http://schemas.microsoft.com/office/drawing/2014/main" id="{34D1AC0D-F39E-EF45-9B3F-29120289C475}"/>
              </a:ext>
            </a:extLst>
          </p:cNvPr>
          <p:cNvGraphicFramePr>
            <a:graphicFrameLocks noGrp="1"/>
          </p:cNvGraphicFramePr>
          <p:nvPr/>
        </p:nvGraphicFramePr>
        <p:xfrm>
          <a:off x="5743575" y="2274838"/>
          <a:ext cx="6056315" cy="331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1263">
                  <a:extLst>
                    <a:ext uri="{9D8B030D-6E8A-4147-A177-3AD203B41FA5}">
                      <a16:colId xmlns:a16="http://schemas.microsoft.com/office/drawing/2014/main" val="3355411336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938357367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534267463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1605141819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124631486"/>
                    </a:ext>
                  </a:extLst>
                </a:gridCol>
              </a:tblGrid>
              <a:tr h="662992">
                <a:tc>
                  <a:txBody>
                    <a:bodyPr/>
                    <a:lstStyle/>
                    <a:p>
                      <a:r>
                        <a:rPr lang="de-DE" dirty="0" err="1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158349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877522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71868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386324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301953"/>
                  </a:ext>
                </a:extLst>
              </a:tr>
            </a:tbl>
          </a:graphicData>
        </a:graphic>
      </p:graphicFrame>
      <p:sp>
        <p:nvSpPr>
          <p:cNvPr id="16" name="Textfeld 15">
            <a:extLst>
              <a:ext uri="{FF2B5EF4-FFF2-40B4-BE49-F238E27FC236}">
                <a16:creationId xmlns:a16="http://schemas.microsoft.com/office/drawing/2014/main" id="{FE1C8463-1048-A54B-AD7C-220313286302}"/>
              </a:ext>
            </a:extLst>
          </p:cNvPr>
          <p:cNvSpPr txBox="1"/>
          <p:nvPr/>
        </p:nvSpPr>
        <p:spPr>
          <a:xfrm>
            <a:off x="5743575" y="5670711"/>
            <a:ext cx="588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Idea</a:t>
            </a:r>
            <a:r>
              <a:rPr lang="en-GB" dirty="0"/>
              <a:t>: Shuffle one column and compare the performances</a:t>
            </a:r>
          </a:p>
        </p:txBody>
      </p:sp>
      <p:sp>
        <p:nvSpPr>
          <p:cNvPr id="25" name="Nach links gekrümmter Pfeil 24">
            <a:extLst>
              <a:ext uri="{FF2B5EF4-FFF2-40B4-BE49-F238E27FC236}">
                <a16:creationId xmlns:a16="http://schemas.microsoft.com/office/drawing/2014/main" id="{7EF44DFF-F852-D944-81FC-C3F9EEDE8DCE}"/>
              </a:ext>
            </a:extLst>
          </p:cNvPr>
          <p:cNvSpPr/>
          <p:nvPr/>
        </p:nvSpPr>
        <p:spPr>
          <a:xfrm>
            <a:off x="7715247" y="3167936"/>
            <a:ext cx="471488" cy="152876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Nach links gekrümmter Pfeil 25">
            <a:extLst>
              <a:ext uri="{FF2B5EF4-FFF2-40B4-BE49-F238E27FC236}">
                <a16:creationId xmlns:a16="http://schemas.microsoft.com/office/drawing/2014/main" id="{67129578-8377-C247-A422-BA944DF8DEE7}"/>
              </a:ext>
            </a:extLst>
          </p:cNvPr>
          <p:cNvSpPr/>
          <p:nvPr/>
        </p:nvSpPr>
        <p:spPr>
          <a:xfrm rot="10800000">
            <a:off x="7097065" y="3822224"/>
            <a:ext cx="471488" cy="152876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233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 Permutation </a:t>
            </a:r>
            <a:r>
              <a:rPr lang="de-DE" dirty="0" err="1"/>
              <a:t>Importance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4814007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3144B5A-8963-384D-9E79-948BF7CF7FF8}"/>
              </a:ext>
            </a:extLst>
          </p:cNvPr>
          <p:cNvSpPr/>
          <p:nvPr/>
        </p:nvSpPr>
        <p:spPr>
          <a:xfrm>
            <a:off x="914400" y="2192035"/>
            <a:ext cx="9465360" cy="4311301"/>
          </a:xfrm>
          <a:prstGeom prst="roundRect">
            <a:avLst>
              <a:gd name="adj" fmla="val 303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Algorithm</a:t>
            </a:r>
          </a:p>
          <a:p>
            <a:endParaRPr lang="en-US" sz="2000" b="1" dirty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Take a model that was fit to the training set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ysClr val="windowText" lastClr="000000"/>
                </a:solidFill>
              </a:rPr>
              <a:t>Estimate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b="1" dirty="0">
                <a:solidFill>
                  <a:sysClr val="windowText" lastClr="000000"/>
                </a:solidFill>
              </a:rPr>
              <a:t>the predicted performance </a:t>
            </a:r>
            <a:r>
              <a:rPr lang="en-US" dirty="0">
                <a:solidFill>
                  <a:sysClr val="windowText" lastClr="000000"/>
                </a:solidFill>
              </a:rPr>
              <a:t>of the model on a validation dataset and take that as the baseline performance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For each feature j: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Shuffle</a:t>
            </a:r>
            <a:r>
              <a:rPr lang="en-US" dirty="0">
                <a:solidFill>
                  <a:sysClr val="windowText" lastClr="000000"/>
                </a:solidFill>
              </a:rPr>
              <a:t> all the values of the column in the original dataset (the other columns and labels are fixed)</a:t>
            </a: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Record</a:t>
            </a:r>
            <a:r>
              <a:rPr lang="en-US" dirty="0">
                <a:solidFill>
                  <a:sysClr val="windowText" lastClr="000000"/>
                </a:solidFill>
              </a:rPr>
              <a:t> the </a:t>
            </a:r>
            <a:r>
              <a:rPr lang="en-US" b="1" dirty="0">
                <a:solidFill>
                  <a:sysClr val="windowText" lastClr="000000"/>
                </a:solidFill>
              </a:rPr>
              <a:t>performance</a:t>
            </a:r>
            <a:r>
              <a:rPr lang="en-US" dirty="0">
                <a:solidFill>
                  <a:sysClr val="windowText" lastClr="000000"/>
                </a:solidFill>
              </a:rPr>
              <a:t> of the </a:t>
            </a:r>
            <a:r>
              <a:rPr lang="en-US" dirty="0" err="1">
                <a:solidFill>
                  <a:sysClr val="windowText" lastClr="000000"/>
                </a:solidFill>
              </a:rPr>
              <a:t>shuffeled</a:t>
            </a:r>
            <a:r>
              <a:rPr lang="en-US" dirty="0">
                <a:solidFill>
                  <a:sysClr val="windowText" lastClr="000000"/>
                </a:solidFill>
              </a:rPr>
              <a:t> dataset on the original network </a:t>
            </a: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Compute</a:t>
            </a:r>
            <a:r>
              <a:rPr lang="en-US" dirty="0">
                <a:solidFill>
                  <a:sysClr val="windowText" lastClr="000000"/>
                </a:solidFill>
              </a:rPr>
              <a:t> the </a:t>
            </a:r>
            <a:r>
              <a:rPr lang="en-US" b="1" dirty="0">
                <a:solidFill>
                  <a:sysClr val="windowText" lastClr="000000"/>
                </a:solidFill>
              </a:rPr>
              <a:t>feature importance </a:t>
            </a:r>
            <a:r>
              <a:rPr lang="en-US" dirty="0">
                <a:solidFill>
                  <a:sysClr val="windowText" lastClr="000000"/>
                </a:solidFill>
              </a:rPr>
              <a:t>as the absolute difference between the baseline performance and the performance of the </a:t>
            </a:r>
            <a:r>
              <a:rPr lang="en-US" dirty="0" err="1">
                <a:solidFill>
                  <a:sysClr val="windowText" lastClr="000000"/>
                </a:solidFill>
              </a:rPr>
              <a:t>shuffeled</a:t>
            </a:r>
            <a:r>
              <a:rPr lang="en-US" dirty="0">
                <a:solidFill>
                  <a:sysClr val="windowText" lastClr="000000"/>
                </a:solidFill>
              </a:rPr>
              <a:t> dataset.</a:t>
            </a:r>
          </a:p>
          <a:p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Repeat a - c for a large number of times and average over all trials.</a:t>
            </a:r>
          </a:p>
        </p:txBody>
      </p:sp>
    </p:spTree>
    <p:extLst>
      <p:ext uri="{BB962C8B-B14F-4D97-AF65-F5344CB8AC3E}">
        <p14:creationId xmlns:p14="http://schemas.microsoft.com/office/powerpoint/2010/main" val="3297047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7458075" cy="1314443"/>
          </a:xfrm>
        </p:spPr>
        <p:txBody>
          <a:bodyPr>
            <a:normAutofit/>
          </a:bodyPr>
          <a:lstStyle/>
          <a:p>
            <a:r>
              <a:rPr lang="de-DE" dirty="0"/>
              <a:t>2.2 Class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(CAM) </a:t>
            </a:r>
            <a:r>
              <a:rPr lang="de-DE" dirty="0" err="1"/>
              <a:t>and</a:t>
            </a:r>
            <a:r>
              <a:rPr lang="de-DE" dirty="0"/>
              <a:t> Gradient </a:t>
            </a:r>
            <a:r>
              <a:rPr lang="de-DE" dirty="0" err="1"/>
              <a:t>weighted</a:t>
            </a:r>
            <a:r>
              <a:rPr lang="de-DE" dirty="0"/>
              <a:t>-CAM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6162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2.3 LIME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6774711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0" y="2274838"/>
            <a:ext cx="1085849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Main idea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 computed decision function by a model often is complex and nonlinear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LIME doesn’t look at the whole decision function but selects a single datapoint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For this datapoint it tries to fit a linear model that can explain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For that point we try to find a linear model that can explain the points in the neighbourhood as well</a:t>
            </a:r>
          </a:p>
          <a:p>
            <a:br>
              <a:rPr lang="en-CA" dirty="0"/>
            </a:br>
            <a:r>
              <a:rPr lang="en-CA" dirty="0"/>
              <a:t>Further information can be found on </a:t>
            </a:r>
            <a:r>
              <a:rPr lang="en-CA" dirty="0">
                <a:hlinkClick r:id="rId7"/>
              </a:rPr>
              <a:t>https://arxiv.org/pdf/1602.04938.pdf</a:t>
            </a:r>
            <a:r>
              <a:rPr lang="en-CA" dirty="0"/>
              <a:t>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73084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2.3 LIME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43013" y="5586165"/>
            <a:ext cx="434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Step 1 </a:t>
            </a:r>
            <a:r>
              <a:rPr lang="en-US" dirty="0"/>
              <a:t>We have a model with a nonlinear </a:t>
            </a:r>
          </a:p>
          <a:p>
            <a:pPr algn="ctr"/>
            <a:r>
              <a:rPr lang="en-US" dirty="0"/>
              <a:t>decision function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7B590FB0-2EDE-0F46-851E-BDE737EBD05F}"/>
              </a:ext>
            </a:extLst>
          </p:cNvPr>
          <p:cNvGrpSpPr/>
          <p:nvPr/>
        </p:nvGrpSpPr>
        <p:grpSpPr>
          <a:xfrm>
            <a:off x="1611993" y="2503066"/>
            <a:ext cx="4028303" cy="2866768"/>
            <a:chOff x="667265" y="2471351"/>
            <a:chExt cx="4028303" cy="286676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9624502-567E-914F-B843-87B52DA23B35}"/>
                </a:ext>
              </a:extLst>
            </p:cNvPr>
            <p:cNvSpPr/>
            <p:nvPr/>
          </p:nvSpPr>
          <p:spPr>
            <a:xfrm>
              <a:off x="667265" y="2483708"/>
              <a:ext cx="4028303" cy="285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D3286D7D-BB32-254B-B16F-47C5B23A9666}"/>
                </a:ext>
              </a:extLst>
            </p:cNvPr>
            <p:cNvSpPr/>
            <p:nvPr/>
          </p:nvSpPr>
          <p:spPr>
            <a:xfrm>
              <a:off x="667265" y="2471351"/>
              <a:ext cx="4015946" cy="2572749"/>
            </a:xfrm>
            <a:custGeom>
              <a:avLst/>
              <a:gdLst>
                <a:gd name="connsiteX0" fmla="*/ 0 w 4015946"/>
                <a:gd name="connsiteY0" fmla="*/ 0 h 2572749"/>
                <a:gd name="connsiteX1" fmla="*/ 630194 w 4015946"/>
                <a:gd name="connsiteY1" fmla="*/ 1841157 h 2572749"/>
                <a:gd name="connsiteX2" fmla="*/ 1297459 w 4015946"/>
                <a:gd name="connsiteY2" fmla="*/ 1037968 h 2572749"/>
                <a:gd name="connsiteX3" fmla="*/ 1618735 w 4015946"/>
                <a:gd name="connsiteY3" fmla="*/ 2570206 h 2572749"/>
                <a:gd name="connsiteX4" fmla="*/ 2310713 w 4015946"/>
                <a:gd name="connsiteY4" fmla="*/ 605481 h 2572749"/>
                <a:gd name="connsiteX5" fmla="*/ 1828800 w 4015946"/>
                <a:gd name="connsiteY5" fmla="*/ 778476 h 2572749"/>
                <a:gd name="connsiteX6" fmla="*/ 1915297 w 4015946"/>
                <a:gd name="connsiteY6" fmla="*/ 234779 h 2572749"/>
                <a:gd name="connsiteX7" fmla="*/ 3138616 w 4015946"/>
                <a:gd name="connsiteY7" fmla="*/ 432487 h 2572749"/>
                <a:gd name="connsiteX8" fmla="*/ 3323967 w 4015946"/>
                <a:gd name="connsiteY8" fmla="*/ 1878227 h 2572749"/>
                <a:gd name="connsiteX9" fmla="*/ 4015946 w 4015946"/>
                <a:gd name="connsiteY9" fmla="*/ 12357 h 257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5946" h="2572749">
                  <a:moveTo>
                    <a:pt x="0" y="0"/>
                  </a:moveTo>
                  <a:cubicBezTo>
                    <a:pt x="206975" y="834081"/>
                    <a:pt x="413951" y="1668162"/>
                    <a:pt x="630194" y="1841157"/>
                  </a:cubicBezTo>
                  <a:cubicBezTo>
                    <a:pt x="846437" y="2014152"/>
                    <a:pt x="1132702" y="916460"/>
                    <a:pt x="1297459" y="1037968"/>
                  </a:cubicBezTo>
                  <a:cubicBezTo>
                    <a:pt x="1462216" y="1159476"/>
                    <a:pt x="1449859" y="2642287"/>
                    <a:pt x="1618735" y="2570206"/>
                  </a:cubicBezTo>
                  <a:cubicBezTo>
                    <a:pt x="1787611" y="2498125"/>
                    <a:pt x="2275702" y="904103"/>
                    <a:pt x="2310713" y="605481"/>
                  </a:cubicBezTo>
                  <a:cubicBezTo>
                    <a:pt x="2345724" y="306859"/>
                    <a:pt x="1894703" y="840260"/>
                    <a:pt x="1828800" y="778476"/>
                  </a:cubicBezTo>
                  <a:cubicBezTo>
                    <a:pt x="1762897" y="716692"/>
                    <a:pt x="1696994" y="292444"/>
                    <a:pt x="1915297" y="234779"/>
                  </a:cubicBezTo>
                  <a:cubicBezTo>
                    <a:pt x="2133600" y="177114"/>
                    <a:pt x="2903838" y="158579"/>
                    <a:pt x="3138616" y="432487"/>
                  </a:cubicBezTo>
                  <a:cubicBezTo>
                    <a:pt x="3373394" y="706395"/>
                    <a:pt x="3177745" y="1948249"/>
                    <a:pt x="3323967" y="1878227"/>
                  </a:cubicBezTo>
                  <a:cubicBezTo>
                    <a:pt x="3470189" y="1808205"/>
                    <a:pt x="3743067" y="910281"/>
                    <a:pt x="4015946" y="12357"/>
                  </a:cubicBezTo>
                </a:path>
              </a:pathLst>
            </a:custGeom>
            <a:solidFill>
              <a:srgbClr val="FB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A37583-9D4F-D44A-88F7-EDF65572FD56}"/>
                </a:ext>
              </a:extLst>
            </p:cNvPr>
            <p:cNvSpPr/>
            <p:nvPr/>
          </p:nvSpPr>
          <p:spPr>
            <a:xfrm>
              <a:off x="914400" y="2698400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E4CFBC-72B9-244F-AB34-8D46B3B43855}"/>
                </a:ext>
              </a:extLst>
            </p:cNvPr>
            <p:cNvSpPr/>
            <p:nvPr/>
          </p:nvSpPr>
          <p:spPr>
            <a:xfrm>
              <a:off x="1157288" y="3373117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E54FEE4-9994-F442-8573-CA71EEA40F79}"/>
                </a:ext>
              </a:extLst>
            </p:cNvPr>
            <p:cNvSpPr/>
            <p:nvPr/>
          </p:nvSpPr>
          <p:spPr>
            <a:xfrm>
              <a:off x="1552576" y="2941288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2A73F5-8E4C-9647-8EF1-2B1D48C0D35E}"/>
                </a:ext>
              </a:extLst>
            </p:cNvPr>
            <p:cNvSpPr/>
            <p:nvPr/>
          </p:nvSpPr>
          <p:spPr>
            <a:xfrm>
              <a:off x="2104087" y="321815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BD9FFD9-B147-6B48-B61C-9C31D8B9A524}"/>
                </a:ext>
              </a:extLst>
            </p:cNvPr>
            <p:cNvSpPr/>
            <p:nvPr/>
          </p:nvSpPr>
          <p:spPr>
            <a:xfrm>
              <a:off x="1918349" y="270774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0C3441-085D-D34A-8FF8-E4686B4597F2}"/>
                </a:ext>
              </a:extLst>
            </p:cNvPr>
            <p:cNvSpPr/>
            <p:nvPr/>
          </p:nvSpPr>
          <p:spPr>
            <a:xfrm>
              <a:off x="2161237" y="3664350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293356-91E0-BE4B-9DDB-BF3AE94AEAC1}"/>
                </a:ext>
              </a:extLst>
            </p:cNvPr>
            <p:cNvSpPr/>
            <p:nvPr/>
          </p:nvSpPr>
          <p:spPr>
            <a:xfrm>
              <a:off x="1259683" y="3907238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86AD8ED-C1F1-4C43-8D0F-AD52A06498AF}"/>
                </a:ext>
              </a:extLst>
            </p:cNvPr>
            <p:cNvSpPr/>
            <p:nvPr/>
          </p:nvSpPr>
          <p:spPr>
            <a:xfrm>
              <a:off x="2225531" y="443547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46EE250-A456-064B-B0C3-E52FB8260B87}"/>
                </a:ext>
              </a:extLst>
            </p:cNvPr>
            <p:cNvSpPr/>
            <p:nvPr/>
          </p:nvSpPr>
          <p:spPr>
            <a:xfrm>
              <a:off x="2553794" y="3251673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1215947-BFAC-9A49-9CF0-F842C32749D8}"/>
                </a:ext>
              </a:extLst>
            </p:cNvPr>
            <p:cNvSpPr/>
            <p:nvPr/>
          </p:nvSpPr>
          <p:spPr>
            <a:xfrm>
              <a:off x="2399226" y="390877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AB6DCF-198A-684F-B9D5-C15F4EBB0C07}"/>
                </a:ext>
              </a:extLst>
            </p:cNvPr>
            <p:cNvSpPr/>
            <p:nvPr/>
          </p:nvSpPr>
          <p:spPr>
            <a:xfrm>
              <a:off x="3985921" y="3815006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B9D0A9B-F5FD-CC4C-B827-23F7C4C8EDDB}"/>
                </a:ext>
              </a:extLst>
            </p:cNvPr>
            <p:cNvSpPr/>
            <p:nvPr/>
          </p:nvSpPr>
          <p:spPr>
            <a:xfrm>
              <a:off x="4119818" y="3450215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C983623-B981-124E-995C-0E0BB7397913}"/>
                </a:ext>
              </a:extLst>
            </p:cNvPr>
            <p:cNvSpPr/>
            <p:nvPr/>
          </p:nvSpPr>
          <p:spPr>
            <a:xfrm>
              <a:off x="3999338" y="3118653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B91EC3F-514D-FB4D-BAB2-C32569B59EDA}"/>
                </a:ext>
              </a:extLst>
            </p:cNvPr>
            <p:cNvSpPr/>
            <p:nvPr/>
          </p:nvSpPr>
          <p:spPr>
            <a:xfrm>
              <a:off x="4119818" y="2672176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38864EE-FCEA-D643-B1B8-D680F946DBA2}"/>
                </a:ext>
              </a:extLst>
            </p:cNvPr>
            <p:cNvSpPr/>
            <p:nvPr/>
          </p:nvSpPr>
          <p:spPr>
            <a:xfrm>
              <a:off x="3743033" y="2573294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6B35208-B9FA-AA4F-BF31-E223C10E4313}"/>
                </a:ext>
              </a:extLst>
            </p:cNvPr>
            <p:cNvSpPr/>
            <p:nvPr/>
          </p:nvSpPr>
          <p:spPr>
            <a:xfrm>
              <a:off x="2517103" y="281047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999E96A3-79CB-8B4F-8033-85014FD47CBC}"/>
                </a:ext>
              </a:extLst>
            </p:cNvPr>
            <p:cNvSpPr/>
            <p:nvPr/>
          </p:nvSpPr>
          <p:spPr>
            <a:xfrm>
              <a:off x="3357494" y="286147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4205B3B6-5B66-DC43-BACD-0418BAED8E45}"/>
                </a:ext>
              </a:extLst>
            </p:cNvPr>
            <p:cNvSpPr/>
            <p:nvPr/>
          </p:nvSpPr>
          <p:spPr>
            <a:xfrm>
              <a:off x="1740560" y="389295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A30D6A8A-18BD-6942-86A5-9E3E37627418}"/>
                </a:ext>
              </a:extLst>
            </p:cNvPr>
            <p:cNvSpPr/>
            <p:nvPr/>
          </p:nvSpPr>
          <p:spPr>
            <a:xfrm>
              <a:off x="2998497" y="320598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AB101F62-36FB-6A4B-90A1-9AF8A6F3E12B}"/>
                </a:ext>
              </a:extLst>
            </p:cNvPr>
            <p:cNvSpPr/>
            <p:nvPr/>
          </p:nvSpPr>
          <p:spPr>
            <a:xfrm>
              <a:off x="2886028" y="3754905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0F686C0C-D5D9-134E-B84C-05D5091896F1}"/>
                </a:ext>
              </a:extLst>
            </p:cNvPr>
            <p:cNvSpPr/>
            <p:nvPr/>
          </p:nvSpPr>
          <p:spPr>
            <a:xfrm>
              <a:off x="3554328" y="3602109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5DA59DE-DC96-6E4E-B564-79BB46C23C58}"/>
                </a:ext>
              </a:extLst>
            </p:cNvPr>
            <p:cNvSpPr/>
            <p:nvPr/>
          </p:nvSpPr>
          <p:spPr>
            <a:xfrm>
              <a:off x="2771316" y="4349494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324DE99B-34D8-CC45-A92B-194D52C44137}"/>
                </a:ext>
              </a:extLst>
            </p:cNvPr>
            <p:cNvSpPr/>
            <p:nvPr/>
          </p:nvSpPr>
          <p:spPr>
            <a:xfrm>
              <a:off x="1695880" y="434949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27BC2560-B68D-AD4B-978B-E9A9E6519FFB}"/>
                </a:ext>
              </a:extLst>
            </p:cNvPr>
            <p:cNvSpPr/>
            <p:nvPr/>
          </p:nvSpPr>
          <p:spPr>
            <a:xfrm>
              <a:off x="2539507" y="4815495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947F956A-5AFE-B843-9117-18D09B460369}"/>
                </a:ext>
              </a:extLst>
            </p:cNvPr>
            <p:cNvSpPr/>
            <p:nvPr/>
          </p:nvSpPr>
          <p:spPr>
            <a:xfrm>
              <a:off x="770508" y="409231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858A0E6B-2B6E-A745-A436-686B33B0BD21}"/>
                </a:ext>
              </a:extLst>
            </p:cNvPr>
            <p:cNvSpPr/>
            <p:nvPr/>
          </p:nvSpPr>
          <p:spPr>
            <a:xfrm>
              <a:off x="1233194" y="4478080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A9C77893-84D9-1342-8524-1743B0D7A22C}"/>
                </a:ext>
              </a:extLst>
            </p:cNvPr>
            <p:cNvSpPr/>
            <p:nvPr/>
          </p:nvSpPr>
          <p:spPr>
            <a:xfrm>
              <a:off x="3452132" y="430689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E5C784AF-6106-594A-9BFB-4DE31F7E0706}"/>
                </a:ext>
              </a:extLst>
            </p:cNvPr>
            <p:cNvSpPr/>
            <p:nvPr/>
          </p:nvSpPr>
          <p:spPr>
            <a:xfrm>
              <a:off x="4228809" y="4332704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32AA991E-0A5B-B441-B529-532E7FE26AD5}"/>
                </a:ext>
              </a:extLst>
            </p:cNvPr>
            <p:cNvSpPr/>
            <p:nvPr/>
          </p:nvSpPr>
          <p:spPr>
            <a:xfrm>
              <a:off x="3804933" y="4609580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CFDAFB02-2421-024F-8799-59F193E9439A}"/>
                </a:ext>
              </a:extLst>
            </p:cNvPr>
            <p:cNvSpPr/>
            <p:nvPr/>
          </p:nvSpPr>
          <p:spPr>
            <a:xfrm>
              <a:off x="1630809" y="493271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063607D2-1068-9249-B3B2-C3C217D5CD43}"/>
                </a:ext>
              </a:extLst>
            </p:cNvPr>
            <p:cNvSpPr/>
            <p:nvPr/>
          </p:nvSpPr>
          <p:spPr>
            <a:xfrm>
              <a:off x="3168552" y="485981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02D5AEE-44C8-BD4A-93E9-B5B6A4B710E9}"/>
              </a:ext>
            </a:extLst>
          </p:cNvPr>
          <p:cNvGrpSpPr/>
          <p:nvPr/>
        </p:nvGrpSpPr>
        <p:grpSpPr>
          <a:xfrm>
            <a:off x="6555453" y="2503066"/>
            <a:ext cx="4028303" cy="2866768"/>
            <a:chOff x="667265" y="2471351"/>
            <a:chExt cx="4028303" cy="2866768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F88BC361-1D63-5A43-94A4-4FE973E6BC80}"/>
                </a:ext>
              </a:extLst>
            </p:cNvPr>
            <p:cNvSpPr/>
            <p:nvPr/>
          </p:nvSpPr>
          <p:spPr>
            <a:xfrm>
              <a:off x="667265" y="2483708"/>
              <a:ext cx="4028303" cy="285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ihandform 48">
              <a:extLst>
                <a:ext uri="{FF2B5EF4-FFF2-40B4-BE49-F238E27FC236}">
                  <a16:creationId xmlns:a16="http://schemas.microsoft.com/office/drawing/2014/main" id="{730C8871-F7E5-BD4D-BED4-5EB94EC589A9}"/>
                </a:ext>
              </a:extLst>
            </p:cNvPr>
            <p:cNvSpPr/>
            <p:nvPr/>
          </p:nvSpPr>
          <p:spPr>
            <a:xfrm>
              <a:off x="667265" y="2471351"/>
              <a:ext cx="4015946" cy="2572749"/>
            </a:xfrm>
            <a:custGeom>
              <a:avLst/>
              <a:gdLst>
                <a:gd name="connsiteX0" fmla="*/ 0 w 4015946"/>
                <a:gd name="connsiteY0" fmla="*/ 0 h 2572749"/>
                <a:gd name="connsiteX1" fmla="*/ 630194 w 4015946"/>
                <a:gd name="connsiteY1" fmla="*/ 1841157 h 2572749"/>
                <a:gd name="connsiteX2" fmla="*/ 1297459 w 4015946"/>
                <a:gd name="connsiteY2" fmla="*/ 1037968 h 2572749"/>
                <a:gd name="connsiteX3" fmla="*/ 1618735 w 4015946"/>
                <a:gd name="connsiteY3" fmla="*/ 2570206 h 2572749"/>
                <a:gd name="connsiteX4" fmla="*/ 2310713 w 4015946"/>
                <a:gd name="connsiteY4" fmla="*/ 605481 h 2572749"/>
                <a:gd name="connsiteX5" fmla="*/ 1828800 w 4015946"/>
                <a:gd name="connsiteY5" fmla="*/ 778476 h 2572749"/>
                <a:gd name="connsiteX6" fmla="*/ 1915297 w 4015946"/>
                <a:gd name="connsiteY6" fmla="*/ 234779 h 2572749"/>
                <a:gd name="connsiteX7" fmla="*/ 3138616 w 4015946"/>
                <a:gd name="connsiteY7" fmla="*/ 432487 h 2572749"/>
                <a:gd name="connsiteX8" fmla="*/ 3323967 w 4015946"/>
                <a:gd name="connsiteY8" fmla="*/ 1878227 h 2572749"/>
                <a:gd name="connsiteX9" fmla="*/ 4015946 w 4015946"/>
                <a:gd name="connsiteY9" fmla="*/ 12357 h 257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5946" h="2572749">
                  <a:moveTo>
                    <a:pt x="0" y="0"/>
                  </a:moveTo>
                  <a:cubicBezTo>
                    <a:pt x="206975" y="834081"/>
                    <a:pt x="413951" y="1668162"/>
                    <a:pt x="630194" y="1841157"/>
                  </a:cubicBezTo>
                  <a:cubicBezTo>
                    <a:pt x="846437" y="2014152"/>
                    <a:pt x="1132702" y="916460"/>
                    <a:pt x="1297459" y="1037968"/>
                  </a:cubicBezTo>
                  <a:cubicBezTo>
                    <a:pt x="1462216" y="1159476"/>
                    <a:pt x="1449859" y="2642287"/>
                    <a:pt x="1618735" y="2570206"/>
                  </a:cubicBezTo>
                  <a:cubicBezTo>
                    <a:pt x="1787611" y="2498125"/>
                    <a:pt x="2275702" y="904103"/>
                    <a:pt x="2310713" y="605481"/>
                  </a:cubicBezTo>
                  <a:cubicBezTo>
                    <a:pt x="2345724" y="306859"/>
                    <a:pt x="1894703" y="840260"/>
                    <a:pt x="1828800" y="778476"/>
                  </a:cubicBezTo>
                  <a:cubicBezTo>
                    <a:pt x="1762897" y="716692"/>
                    <a:pt x="1696994" y="292444"/>
                    <a:pt x="1915297" y="234779"/>
                  </a:cubicBezTo>
                  <a:cubicBezTo>
                    <a:pt x="2133600" y="177114"/>
                    <a:pt x="2903838" y="158579"/>
                    <a:pt x="3138616" y="432487"/>
                  </a:cubicBezTo>
                  <a:cubicBezTo>
                    <a:pt x="3373394" y="706395"/>
                    <a:pt x="3177745" y="1948249"/>
                    <a:pt x="3323967" y="1878227"/>
                  </a:cubicBezTo>
                  <a:cubicBezTo>
                    <a:pt x="3470189" y="1808205"/>
                    <a:pt x="3743067" y="910281"/>
                    <a:pt x="4015946" y="12357"/>
                  </a:cubicBezTo>
                </a:path>
              </a:pathLst>
            </a:custGeom>
            <a:solidFill>
              <a:srgbClr val="FB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D1113B5-EF83-8B4D-A15A-640BD1A84776}"/>
                </a:ext>
              </a:extLst>
            </p:cNvPr>
            <p:cNvSpPr/>
            <p:nvPr/>
          </p:nvSpPr>
          <p:spPr>
            <a:xfrm>
              <a:off x="914400" y="2698400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2AC4149-3F25-B84F-BAE3-1EDA647205E4}"/>
                </a:ext>
              </a:extLst>
            </p:cNvPr>
            <p:cNvSpPr/>
            <p:nvPr/>
          </p:nvSpPr>
          <p:spPr>
            <a:xfrm>
              <a:off x="1157288" y="3373117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758FB1-2EBF-B145-9194-426060134EF1}"/>
                </a:ext>
              </a:extLst>
            </p:cNvPr>
            <p:cNvSpPr/>
            <p:nvPr/>
          </p:nvSpPr>
          <p:spPr>
            <a:xfrm>
              <a:off x="1552576" y="2941288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A871068-7D95-7144-9F95-8D22B52C843D}"/>
                </a:ext>
              </a:extLst>
            </p:cNvPr>
            <p:cNvSpPr/>
            <p:nvPr/>
          </p:nvSpPr>
          <p:spPr>
            <a:xfrm>
              <a:off x="2104087" y="3218151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32EB5CA-670C-9640-9C87-86F62A60275D}"/>
                </a:ext>
              </a:extLst>
            </p:cNvPr>
            <p:cNvSpPr/>
            <p:nvPr/>
          </p:nvSpPr>
          <p:spPr>
            <a:xfrm>
              <a:off x="1918349" y="2707741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148EDE-87E3-784F-9791-B40A24132ED1}"/>
                </a:ext>
              </a:extLst>
            </p:cNvPr>
            <p:cNvSpPr/>
            <p:nvPr/>
          </p:nvSpPr>
          <p:spPr>
            <a:xfrm>
              <a:off x="2161237" y="3664350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B92DAC1-6D02-8D41-9266-BE5BA677E015}"/>
                </a:ext>
              </a:extLst>
            </p:cNvPr>
            <p:cNvSpPr/>
            <p:nvPr/>
          </p:nvSpPr>
          <p:spPr>
            <a:xfrm>
              <a:off x="1259683" y="3907238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47B11C3-2887-874B-82DA-937EFC73F22C}"/>
                </a:ext>
              </a:extLst>
            </p:cNvPr>
            <p:cNvSpPr/>
            <p:nvPr/>
          </p:nvSpPr>
          <p:spPr>
            <a:xfrm>
              <a:off x="2225531" y="4435479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66718EE-FC2A-804C-B422-D1CA2EDF97D6}"/>
                </a:ext>
              </a:extLst>
            </p:cNvPr>
            <p:cNvSpPr/>
            <p:nvPr/>
          </p:nvSpPr>
          <p:spPr>
            <a:xfrm>
              <a:off x="2553794" y="3251673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AEB35E1-F33B-8941-A485-D9CD93D1A33A}"/>
                </a:ext>
              </a:extLst>
            </p:cNvPr>
            <p:cNvSpPr/>
            <p:nvPr/>
          </p:nvSpPr>
          <p:spPr>
            <a:xfrm>
              <a:off x="2282683" y="3820804"/>
              <a:ext cx="416583" cy="416583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3B65096-DD57-BB46-9E6B-42D788799FD6}"/>
                </a:ext>
              </a:extLst>
            </p:cNvPr>
            <p:cNvSpPr/>
            <p:nvPr/>
          </p:nvSpPr>
          <p:spPr>
            <a:xfrm>
              <a:off x="3985921" y="3815006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0A028BA-696A-D14B-A114-10245B1AFC98}"/>
                </a:ext>
              </a:extLst>
            </p:cNvPr>
            <p:cNvSpPr/>
            <p:nvPr/>
          </p:nvSpPr>
          <p:spPr>
            <a:xfrm>
              <a:off x="4119818" y="3450215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AE3DEF6-19FE-4147-925F-FA546E6E5DFB}"/>
                </a:ext>
              </a:extLst>
            </p:cNvPr>
            <p:cNvSpPr/>
            <p:nvPr/>
          </p:nvSpPr>
          <p:spPr>
            <a:xfrm>
              <a:off x="3999338" y="3118653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E7FDE90-C716-1C40-8914-93C122CEE219}"/>
                </a:ext>
              </a:extLst>
            </p:cNvPr>
            <p:cNvSpPr/>
            <p:nvPr/>
          </p:nvSpPr>
          <p:spPr>
            <a:xfrm>
              <a:off x="4119818" y="2672176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9085F22-C7E6-4C46-8848-E24A390AD900}"/>
                </a:ext>
              </a:extLst>
            </p:cNvPr>
            <p:cNvSpPr/>
            <p:nvPr/>
          </p:nvSpPr>
          <p:spPr>
            <a:xfrm>
              <a:off x="3743033" y="2573294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92AEFD0E-86EC-5B41-B5F8-A11803B6A9E1}"/>
                </a:ext>
              </a:extLst>
            </p:cNvPr>
            <p:cNvSpPr/>
            <p:nvPr/>
          </p:nvSpPr>
          <p:spPr>
            <a:xfrm>
              <a:off x="2517103" y="281047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BAF63148-2318-E841-BA10-09C883185B8A}"/>
                </a:ext>
              </a:extLst>
            </p:cNvPr>
            <p:cNvSpPr/>
            <p:nvPr/>
          </p:nvSpPr>
          <p:spPr>
            <a:xfrm>
              <a:off x="3357494" y="286147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D3DC7744-DD50-4A44-8AB5-64FE542AF800}"/>
                </a:ext>
              </a:extLst>
            </p:cNvPr>
            <p:cNvSpPr/>
            <p:nvPr/>
          </p:nvSpPr>
          <p:spPr>
            <a:xfrm>
              <a:off x="1740560" y="389295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BB5E8838-F0C9-E846-91CC-1E0128C3A2EB}"/>
                </a:ext>
              </a:extLst>
            </p:cNvPr>
            <p:cNvSpPr/>
            <p:nvPr/>
          </p:nvSpPr>
          <p:spPr>
            <a:xfrm>
              <a:off x="2998497" y="3205986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BC071177-2F0A-E44A-80E7-4C3B7FE39595}"/>
                </a:ext>
              </a:extLst>
            </p:cNvPr>
            <p:cNvSpPr/>
            <p:nvPr/>
          </p:nvSpPr>
          <p:spPr>
            <a:xfrm>
              <a:off x="2886028" y="3754905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43714075-7A83-E240-B7F3-50187588F495}"/>
                </a:ext>
              </a:extLst>
            </p:cNvPr>
            <p:cNvSpPr/>
            <p:nvPr/>
          </p:nvSpPr>
          <p:spPr>
            <a:xfrm>
              <a:off x="3554328" y="3602109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8D4EA824-6A0D-BF40-888A-099B0F4EDB72}"/>
                </a:ext>
              </a:extLst>
            </p:cNvPr>
            <p:cNvSpPr/>
            <p:nvPr/>
          </p:nvSpPr>
          <p:spPr>
            <a:xfrm>
              <a:off x="2771316" y="4349494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6AD3D7E7-7E34-1449-AB70-D1AED68F6BEF}"/>
                </a:ext>
              </a:extLst>
            </p:cNvPr>
            <p:cNvSpPr/>
            <p:nvPr/>
          </p:nvSpPr>
          <p:spPr>
            <a:xfrm>
              <a:off x="1695880" y="4349493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B40DBF64-7D1A-5D4C-9593-5A645DADB5C3}"/>
                </a:ext>
              </a:extLst>
            </p:cNvPr>
            <p:cNvSpPr/>
            <p:nvPr/>
          </p:nvSpPr>
          <p:spPr>
            <a:xfrm>
              <a:off x="2539507" y="4815495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8905F92A-F973-F24A-85D0-562A892C05D3}"/>
                </a:ext>
              </a:extLst>
            </p:cNvPr>
            <p:cNvSpPr/>
            <p:nvPr/>
          </p:nvSpPr>
          <p:spPr>
            <a:xfrm>
              <a:off x="770508" y="409231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49455464-FD2F-B84D-8D30-D356B2FE5DB0}"/>
                </a:ext>
              </a:extLst>
            </p:cNvPr>
            <p:cNvSpPr/>
            <p:nvPr/>
          </p:nvSpPr>
          <p:spPr>
            <a:xfrm>
              <a:off x="1233194" y="4478080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D4FCB8F8-C1A0-0B4C-ADF1-11BD00BC6E3E}"/>
                </a:ext>
              </a:extLst>
            </p:cNvPr>
            <p:cNvSpPr/>
            <p:nvPr/>
          </p:nvSpPr>
          <p:spPr>
            <a:xfrm>
              <a:off x="3452132" y="430689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ECFD34-F955-AA45-B6A5-A14EE3265745}"/>
                </a:ext>
              </a:extLst>
            </p:cNvPr>
            <p:cNvSpPr/>
            <p:nvPr/>
          </p:nvSpPr>
          <p:spPr>
            <a:xfrm>
              <a:off x="4228809" y="4332704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9AD5EF53-D80D-1E45-8BFD-1E215BDBC500}"/>
                </a:ext>
              </a:extLst>
            </p:cNvPr>
            <p:cNvSpPr/>
            <p:nvPr/>
          </p:nvSpPr>
          <p:spPr>
            <a:xfrm>
              <a:off x="3804933" y="4609580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5F297CFE-03F1-3243-B2A0-461C9AD99D6F}"/>
                </a:ext>
              </a:extLst>
            </p:cNvPr>
            <p:cNvSpPr/>
            <p:nvPr/>
          </p:nvSpPr>
          <p:spPr>
            <a:xfrm>
              <a:off x="1630809" y="493271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0D26888-DA97-BA4C-B6E1-1A9F824F2649}"/>
                </a:ext>
              </a:extLst>
            </p:cNvPr>
            <p:cNvSpPr/>
            <p:nvPr/>
          </p:nvSpPr>
          <p:spPr>
            <a:xfrm>
              <a:off x="3168552" y="485981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2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2 </a:t>
            </a:r>
            <a:r>
              <a:rPr lang="en-US" dirty="0"/>
              <a:t>We decide on one data point we want to inspect further</a:t>
            </a:r>
          </a:p>
        </p:txBody>
      </p:sp>
    </p:spTree>
    <p:extLst>
      <p:ext uri="{BB962C8B-B14F-4D97-AF65-F5344CB8AC3E}">
        <p14:creationId xmlns:p14="http://schemas.microsoft.com/office/powerpoint/2010/main" val="2992801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2.3 LIME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90910" y="5586165"/>
            <a:ext cx="403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3 </a:t>
            </a:r>
            <a:r>
              <a:rPr lang="en-US" dirty="0"/>
              <a:t>Sampling around this datapoint. For every new datapoint we can compute the distance by a similarity kernel.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2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4 </a:t>
            </a:r>
            <a:r>
              <a:rPr lang="en-US" dirty="0"/>
              <a:t>With the new points we can do regression to find a local fitting decision function.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7EB244C-5142-BC49-8AC6-ABF6ADAA86E5}"/>
              </a:ext>
            </a:extLst>
          </p:cNvPr>
          <p:cNvGrpSpPr/>
          <p:nvPr/>
        </p:nvGrpSpPr>
        <p:grpSpPr>
          <a:xfrm>
            <a:off x="1609629" y="2505569"/>
            <a:ext cx="4028303" cy="2866768"/>
            <a:chOff x="1609629" y="2505569"/>
            <a:chExt cx="4028303" cy="2866768"/>
          </a:xfrm>
        </p:grpSpPr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26E03C6C-3413-AC40-BE70-C2B9714C263E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B31A8AF0-911D-8B4C-BE9C-7D0DF1DBF4B3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ihandform 88">
                <a:extLst>
                  <a:ext uri="{FF2B5EF4-FFF2-40B4-BE49-F238E27FC236}">
                    <a16:creationId xmlns:a16="http://schemas.microsoft.com/office/drawing/2014/main" id="{E2816BEF-8557-CD41-B043-681355310673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86D548-2A72-054D-BF26-1E0CBBA4B43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CB271E3-A872-4A42-87F4-F06B9B92E95C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39C5E734-698C-E946-9C50-2066274EBBD2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5D53656-8B19-274B-8F54-8489FFD0366A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A54407A-C42F-6345-BFCA-652A83D59149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99F11F6-0672-5740-AD0C-867FD38D205F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E17773-3EDB-7648-A61E-D88EB329EE38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798A334-FDD2-2840-A184-AAFD8E839A2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0800A02-8AE7-694B-B8AB-34385C10BE10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23565DF-9FFF-E94E-AE85-B772FF5032CC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DDA3F44-1AB3-2B48-B1D1-588247465FBC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A29C69D-03BE-C746-9BA4-5DD867B32E4F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E75CCD4-62A3-3B4E-8ED3-2A8BDF4897CF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D754031-F804-554F-AE0C-4D28468396D5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E649EC0-190C-5A4F-B439-702FF1436C7E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028EF84D-A35D-0042-8B1F-ED9D85B895EE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7CF14DC2-FF3A-CF4D-872D-6495EB6C3906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763806EA-FDE4-8B48-91E4-2D07B510BCF7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ED2F51DC-FFE5-C546-AD60-01692AC6C582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D2A2760B-2D88-A944-BCA8-12BBBC5184B1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540E938B-6D64-764B-A047-AD7191355D66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C8A64057-6997-2B4A-A5F6-9862DD847004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EC66AC95-24FA-8B4A-9D18-0D533E6CD6D6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EBE9AC51-3D3A-7343-9A01-630D2F52B79B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040FA332-A40A-F840-AE13-8F31C42F9912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AC519202-6708-0045-929F-DF5F0560600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DF5DCE2C-56BF-B24D-B0A0-17891D9CE37C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hteck 116">
                <a:extLst>
                  <a:ext uri="{FF2B5EF4-FFF2-40B4-BE49-F238E27FC236}">
                    <a16:creationId xmlns:a16="http://schemas.microsoft.com/office/drawing/2014/main" id="{00C80DBE-784C-A04F-BCEA-B1C250789189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hteck 117">
                <a:extLst>
                  <a:ext uri="{FF2B5EF4-FFF2-40B4-BE49-F238E27FC236}">
                    <a16:creationId xmlns:a16="http://schemas.microsoft.com/office/drawing/2014/main" id="{C4CF25ED-E033-1248-A09C-DD11FEB594B7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D54D413B-0FF6-DC4F-B3A0-E739C0EC03E3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EF1D1D3A-98B5-624C-B23B-D8200478F21D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D327FAB-CFE0-3048-B9B6-C115E2D30A30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DC63A55-1BFD-0341-8654-B8D7098FA3B5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DCE0BB7-6852-E549-91FB-E3664A0B859E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F5A3873-E095-DA48-A68D-4C7177BCAF6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FBA59B5-7B81-494B-B1E6-78728F8CEAFB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A077DF4-3D27-A848-AABE-D50A53495462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4FCE321-2D07-C847-B5AD-9D121CBB72D1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3F0CE68-7A13-374D-8E54-980B3E2D38D0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7332AA32-CD77-7541-87A1-4C4340D1A579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297D89D9-B087-2F40-86BB-051730256A5C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F7156617-8C0E-F942-963F-DB3EFD433DA8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BDFB2812-3411-3942-B0DB-B1854E275014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hteck 132">
              <a:extLst>
                <a:ext uri="{FF2B5EF4-FFF2-40B4-BE49-F238E27FC236}">
                  <a16:creationId xmlns:a16="http://schemas.microsoft.com/office/drawing/2014/main" id="{33A704FC-1EA3-6C46-9469-62E5009E4316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63D6E844-EDBB-B04A-B2ED-F7AD175A98D5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24F6BCA2-9008-F049-904A-165A95D38CDF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AE0AE80-DAC0-3749-A041-6F01392E96D6}"/>
              </a:ext>
            </a:extLst>
          </p:cNvPr>
          <p:cNvGrpSpPr/>
          <p:nvPr/>
        </p:nvGrpSpPr>
        <p:grpSpPr>
          <a:xfrm>
            <a:off x="6549243" y="2515421"/>
            <a:ext cx="4028303" cy="2866768"/>
            <a:chOff x="1609629" y="2505569"/>
            <a:chExt cx="4028303" cy="286676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D9F9B802-FB3B-CD44-94FF-32ABB1FCB4EB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7D3E3783-D64D-4147-BAD8-75AD6ABF1F2F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AA8989E9-E2B8-8941-A708-4513918BB61B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6C872F-9115-AF47-9150-7213CB77EC5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BAE4B8F-6EEF-1D44-84F7-763CB3953D15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029916-7DF6-064C-B7BE-68618A4F8F28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7B2581-255F-E243-A285-452EFCEEB710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AC150F8-D171-634D-8B59-B20B2CC366AC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9136A3B-691F-8F40-AC53-BDA0DAD32E3C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CDB283-7B36-3746-8AF7-EEAB7CE98FB4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3280869-9359-3540-BE13-B1C1B6A7969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A9A4BFE-6FF1-214F-BF76-795F25D76F4E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549C83B-3E11-CC41-885E-E82AE902BD2B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23218-5FD5-FB44-BA1B-15F92357D724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6378E94-92AA-B54B-AB84-DA6CC82C4415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55445FE-7CEA-BB4D-B044-1391E42A89B8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2443E1-5AB0-3340-A1BB-AC284827BDF1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8A57C1-DE91-314F-BA91-361FF634F3E5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hteck 203">
                <a:extLst>
                  <a:ext uri="{FF2B5EF4-FFF2-40B4-BE49-F238E27FC236}">
                    <a16:creationId xmlns:a16="http://schemas.microsoft.com/office/drawing/2014/main" id="{A520723B-BBC6-6048-BCBE-F4FEB3B05595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E0232293-EC26-B94E-B6AD-F35A4257CAEE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A40E0BBC-6FF0-C244-AEC2-C7FCE607EF05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5B7081F1-1529-8E4F-BAE7-BA21A6AE74D8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10941DB8-2AFC-744F-B7DB-A86ACECC966E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4E8722D3-4F76-274B-88D9-7C4275489244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8DD7BD9A-53EF-DE4F-89DE-456DDCE5C442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92D39C73-633A-9340-87F2-CAC24767246D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75581FE8-8603-1949-AAD8-22DF3D1CD5B2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B150EAB-5C1E-2C4C-A992-5D738E0F1B40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8359F972-6072-AD47-828D-4DF2CA0FEBB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A80289B1-562C-4F49-BDA6-E363DD6A0854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036DB2F9-FEA8-BA43-BE9C-BEC9C9A074DF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41C83E17-1BF5-2544-9FCF-C1564A9B82D5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FDE5968-4E55-3F40-8A1E-D0FAD24AA7B2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B25DA1C9-098A-C44F-83C7-A37E75B9DC77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0B46020-C84B-8B48-B73C-A19860A87F55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119FB8-B395-5949-B15F-1A1D945A9A0B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75B9B2-A04D-C849-B002-A8C27AE16D10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C6B0B99-99D0-F94A-96CB-6CA1258EA2D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F8B041C-CE31-7549-99CF-9E0519DCC465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EAA0CE0-E8D1-5745-9D9F-3B03CAA52568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47964B-0D14-0A45-B77B-E6C626DBE4DC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873C25-ADBA-F943-996F-70353E757F24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7DD5740C-74CB-D141-B747-81F08BD05E2E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8DC943B-DEB7-5A42-A67E-E20F28B41427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CCA6C9B8-B678-C74C-B2EE-225ACFED99AF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EA7C5261-CC68-B647-A54E-2B1FD9D473E0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4546E35B-C27E-9746-A822-71D3AD22D6AC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D1020E4B-2114-114C-B9D8-D5E34E816383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BBD24A05-7B75-6D48-9AC1-21A6936D8CFB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876EF93-A1F6-BA4E-A4B1-6ED66D4D6784}"/>
              </a:ext>
            </a:extLst>
          </p:cNvPr>
          <p:cNvCxnSpPr>
            <a:cxnSpLocks/>
          </p:cNvCxnSpPr>
          <p:nvPr/>
        </p:nvCxnSpPr>
        <p:spPr>
          <a:xfrm flipH="1">
            <a:off x="8135595" y="2515423"/>
            <a:ext cx="944261" cy="2854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744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2.3 LIME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549AEE8B-B741-304C-95AA-B575E28E9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775" y="2444382"/>
            <a:ext cx="6605587" cy="335376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1309ED5-3E99-8146-84DF-A17DA76D8965}"/>
              </a:ext>
            </a:extLst>
          </p:cNvPr>
          <p:cNvSpPr txBox="1"/>
          <p:nvPr/>
        </p:nvSpPr>
        <p:spPr>
          <a:xfrm>
            <a:off x="9577388" y="3145608"/>
            <a:ext cx="174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sample </a:t>
            </a:r>
            <a:r>
              <a:rPr lang="en-US" dirty="0" err="1"/>
              <a:t>i</a:t>
            </a:r>
            <a:r>
              <a:rPr lang="en-US" dirty="0"/>
              <a:t>, draw samples in the neighborhood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F0EBF8F8-AA0F-E44F-9F01-DAA4B07DF692}"/>
              </a:ext>
            </a:extLst>
          </p:cNvPr>
          <p:cNvCxnSpPr/>
          <p:nvPr/>
        </p:nvCxnSpPr>
        <p:spPr>
          <a:xfrm flipV="1">
            <a:off x="5819775" y="3745772"/>
            <a:ext cx="3543300" cy="600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C4559F1E-A998-3246-982D-B1164CD11857}"/>
              </a:ext>
            </a:extLst>
          </p:cNvPr>
          <p:cNvSpPr txBox="1"/>
          <p:nvPr/>
        </p:nvSpPr>
        <p:spPr>
          <a:xfrm>
            <a:off x="10448925" y="4381140"/>
            <a:ext cx="17430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sample, the predicted label and similarity to Z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F1119E04-7892-684F-BF4A-2F604D0A2B8D}"/>
              </a:ext>
            </a:extLst>
          </p:cNvPr>
          <p:cNvCxnSpPr>
            <a:cxnSpLocks/>
          </p:cNvCxnSpPr>
          <p:nvPr/>
        </p:nvCxnSpPr>
        <p:spPr>
          <a:xfrm flipV="1">
            <a:off x="6019800" y="4771959"/>
            <a:ext cx="421481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4DD28E97-9E07-DD4B-B386-5894974BC476}"/>
              </a:ext>
            </a:extLst>
          </p:cNvPr>
          <p:cNvSpPr txBox="1"/>
          <p:nvPr/>
        </p:nvSpPr>
        <p:spPr>
          <a:xfrm>
            <a:off x="95250" y="5119804"/>
            <a:ext cx="1743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K-lasso is a regression method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ABC4CB6-1D2A-284C-8978-1052412A821E}"/>
              </a:ext>
            </a:extLst>
          </p:cNvPr>
          <p:cNvCxnSpPr>
            <a:cxnSpLocks/>
          </p:cNvCxnSpPr>
          <p:nvPr/>
        </p:nvCxnSpPr>
        <p:spPr>
          <a:xfrm flipV="1">
            <a:off x="2024062" y="5296852"/>
            <a:ext cx="561976" cy="284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741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2.3 LIME </a:t>
            </a:r>
            <a:r>
              <a:rPr lang="de-DE" dirty="0" err="1"/>
              <a:t>with</a:t>
            </a:r>
            <a:r>
              <a:rPr lang="de-DE" dirty="0"/>
              <a:t> Images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FCF7190-FB48-2545-8BC7-B3C8BD6C5A3C}"/>
              </a:ext>
            </a:extLst>
          </p:cNvPr>
          <p:cNvGrpSpPr/>
          <p:nvPr/>
        </p:nvGrpSpPr>
        <p:grpSpPr>
          <a:xfrm>
            <a:off x="260202" y="2571750"/>
            <a:ext cx="11512697" cy="2920796"/>
            <a:chOff x="260203" y="2571750"/>
            <a:chExt cx="10858942" cy="2754937"/>
          </a:xfrm>
        </p:grpSpPr>
        <p:pic>
          <p:nvPicPr>
            <p:cNvPr id="6" name="Grafik 5" descr="Ein Bild, das Text, Katze, Säugetier, Hauskatze enthält.&#10;&#10;Automatisch generierte Beschreibung">
              <a:extLst>
                <a:ext uri="{FF2B5EF4-FFF2-40B4-BE49-F238E27FC236}">
                  <a16:creationId xmlns:a16="http://schemas.microsoft.com/office/drawing/2014/main" id="{5E080963-6B63-B642-A1FE-0D5F1AD6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203" y="2571750"/>
              <a:ext cx="3797447" cy="2746697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7FB6813-110F-104D-ACE2-5B22C7CA5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70177" y="2571750"/>
              <a:ext cx="3797447" cy="2746697"/>
            </a:xfrm>
            <a:prstGeom prst="rect">
              <a:avLst/>
            </a:prstGeom>
          </p:spPr>
        </p:pic>
        <p:pic>
          <p:nvPicPr>
            <p:cNvPr id="15" name="Grafik 14" descr="Ein Bild, das Text, Outdoorobjekt enthält.&#10;&#10;Automatisch generierte Beschreibung">
              <a:extLst>
                <a:ext uri="{FF2B5EF4-FFF2-40B4-BE49-F238E27FC236}">
                  <a16:creationId xmlns:a16="http://schemas.microsoft.com/office/drawing/2014/main" id="{4B8B9933-33DD-5747-80FB-CA71ED695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21698" y="2579990"/>
              <a:ext cx="3797447" cy="2746697"/>
            </a:xfrm>
            <a:prstGeom prst="rect">
              <a:avLst/>
            </a:prstGeom>
          </p:spPr>
        </p:pic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02DA4BF6-9097-C14B-B41E-0D17DBABF677}"/>
              </a:ext>
            </a:extLst>
          </p:cNvPr>
          <p:cNvSpPr txBox="1"/>
          <p:nvPr/>
        </p:nvSpPr>
        <p:spPr>
          <a:xfrm>
            <a:off x="1902382" y="5501282"/>
            <a:ext cx="836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2 </a:t>
            </a:r>
            <a:r>
              <a:rPr lang="en-US" dirty="0"/>
              <a:t>We can split the image into </a:t>
            </a:r>
            <a:r>
              <a:rPr lang="en-US" dirty="0" err="1"/>
              <a:t>superpixels</a:t>
            </a:r>
            <a:r>
              <a:rPr lang="en-US" dirty="0"/>
              <a:t> that are randomly turned on and off</a:t>
            </a:r>
          </a:p>
        </p:txBody>
      </p:sp>
    </p:spTree>
    <p:extLst>
      <p:ext uri="{BB962C8B-B14F-4D97-AF65-F5344CB8AC3E}">
        <p14:creationId xmlns:p14="http://schemas.microsoft.com/office/powerpoint/2010/main" val="80857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83998A-5FA5-3649-AE1C-463FE7D5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today</a:t>
            </a:r>
            <a:endParaRPr lang="de-D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E492E8-8AB5-B547-A72B-C4E030C437AB}"/>
              </a:ext>
            </a:extLst>
          </p:cNvPr>
          <p:cNvSpPr/>
          <p:nvPr/>
        </p:nvSpPr>
        <p:spPr>
          <a:xfrm>
            <a:off x="1359245" y="2193322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71D8D3-1FA0-B94F-96DB-A7364ED88FA7}"/>
              </a:ext>
            </a:extLst>
          </p:cNvPr>
          <p:cNvSpPr/>
          <p:nvPr/>
        </p:nvSpPr>
        <p:spPr>
          <a:xfrm>
            <a:off x="1359245" y="3015049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0355051-D7A5-4747-A269-EF390EDCD50D}"/>
              </a:ext>
            </a:extLst>
          </p:cNvPr>
          <p:cNvSpPr/>
          <p:nvPr/>
        </p:nvSpPr>
        <p:spPr>
          <a:xfrm>
            <a:off x="1359244" y="5419997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23D0BB-237C-EA49-B31F-16B8BB8A1165}"/>
              </a:ext>
            </a:extLst>
          </p:cNvPr>
          <p:cNvSpPr txBox="1"/>
          <p:nvPr/>
        </p:nvSpPr>
        <p:spPr>
          <a:xfrm>
            <a:off x="2174791" y="2360823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Introduction</a:t>
            </a:r>
            <a:r>
              <a:rPr lang="de-DE" sz="2000" b="1" dirty="0"/>
              <a:t> </a:t>
            </a:r>
            <a:r>
              <a:rPr lang="de-DE" sz="2000" b="1" dirty="0" err="1"/>
              <a:t>to</a:t>
            </a:r>
            <a:r>
              <a:rPr lang="de-DE" sz="2000" b="1" dirty="0"/>
              <a:t> XAI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FE1BBCC-1163-8C41-B18F-4407B48BD27D}"/>
              </a:ext>
            </a:extLst>
          </p:cNvPr>
          <p:cNvSpPr txBox="1"/>
          <p:nvPr/>
        </p:nvSpPr>
        <p:spPr>
          <a:xfrm>
            <a:off x="2174791" y="3182550"/>
            <a:ext cx="6048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Introducing</a:t>
            </a:r>
            <a:r>
              <a:rPr lang="de-DE" sz="2000" b="1" dirty="0"/>
              <a:t> </a:t>
            </a:r>
            <a:r>
              <a:rPr lang="de-DE" sz="2000" b="1" dirty="0" err="1"/>
              <a:t>and</a:t>
            </a:r>
            <a:r>
              <a:rPr lang="de-DE" sz="2000" b="1" dirty="0"/>
              <a:t> </a:t>
            </a:r>
            <a:r>
              <a:rPr lang="de-DE" sz="2000" b="1" dirty="0" err="1"/>
              <a:t>implementing</a:t>
            </a:r>
            <a:r>
              <a:rPr lang="de-DE" sz="2000" b="1" dirty="0"/>
              <a:t> different XAI-</a:t>
            </a:r>
            <a:r>
              <a:rPr lang="de-DE" sz="2000" b="1" dirty="0" err="1"/>
              <a:t>methods</a:t>
            </a:r>
            <a:endParaRPr lang="de-DE" sz="20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B4E45B3-B2C3-C44E-8316-31188B45E7D8}"/>
              </a:ext>
            </a:extLst>
          </p:cNvPr>
          <p:cNvSpPr txBox="1"/>
          <p:nvPr/>
        </p:nvSpPr>
        <p:spPr>
          <a:xfrm>
            <a:off x="2174791" y="5587498"/>
            <a:ext cx="2640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Feedback </a:t>
            </a:r>
            <a:r>
              <a:rPr lang="de-DE" sz="2000" b="1" dirty="0" err="1"/>
              <a:t>and</a:t>
            </a:r>
            <a:r>
              <a:rPr lang="de-DE" sz="2000" b="1" dirty="0"/>
              <a:t> Outlook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ABDFD23-D888-CD4C-9DB5-404240A3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327394-810C-BC43-8259-DD124BCB5E69}"/>
              </a:ext>
            </a:extLst>
          </p:cNvPr>
          <p:cNvSpPr txBox="1"/>
          <p:nvPr/>
        </p:nvSpPr>
        <p:spPr>
          <a:xfrm>
            <a:off x="2557849" y="3556173"/>
            <a:ext cx="81060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/>
              <a:t>Permutation </a:t>
            </a:r>
            <a:r>
              <a:rPr lang="de-DE" dirty="0" err="1"/>
              <a:t>Importance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Class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(CAM) </a:t>
            </a:r>
            <a:r>
              <a:rPr lang="de-DE" dirty="0" err="1"/>
              <a:t>and</a:t>
            </a:r>
            <a:r>
              <a:rPr lang="de-DE" dirty="0"/>
              <a:t> Gradient </a:t>
            </a:r>
            <a:r>
              <a:rPr lang="de-DE" dirty="0" err="1"/>
              <a:t>weighted</a:t>
            </a:r>
            <a:r>
              <a:rPr lang="de-DE" dirty="0"/>
              <a:t>-CAM</a:t>
            </a:r>
          </a:p>
          <a:p>
            <a:pPr marL="342900" indent="-342900">
              <a:buAutoNum type="arabicPeriod"/>
            </a:pPr>
            <a:r>
              <a:rPr lang="de-DE" dirty="0"/>
              <a:t>LIME</a:t>
            </a:r>
          </a:p>
          <a:p>
            <a:pPr marL="342900" indent="-342900">
              <a:buAutoNum type="arabicPeriod"/>
            </a:pPr>
            <a:r>
              <a:rPr lang="de-DE" dirty="0"/>
              <a:t>SHAP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Partial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dependence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plot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Global Surrogate</a:t>
            </a:r>
          </a:p>
          <a:p>
            <a:pPr marL="342900" indent="-342900">
              <a:buAutoNum type="arabicPeriod"/>
            </a:pPr>
            <a:r>
              <a:rPr lang="de-DE" dirty="0"/>
              <a:t>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457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2.4 SHAP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Main idea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xxx</a:t>
            </a:r>
          </a:p>
          <a:p>
            <a:br>
              <a:rPr lang="en-CA" dirty="0"/>
            </a:br>
            <a:r>
              <a:rPr lang="en-CA" dirty="0"/>
              <a:t>Further information can be found on </a:t>
            </a:r>
            <a:r>
              <a:rPr lang="en-CA" dirty="0">
                <a:hlinkClick r:id="rId7"/>
              </a:rPr>
              <a:t>https://arxiv.org/pdf/1602.04938.pdf</a:t>
            </a:r>
            <a:r>
              <a:rPr lang="en-CA" dirty="0"/>
              <a:t>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845544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2.5 Partial </a:t>
            </a:r>
            <a:r>
              <a:rPr lang="de-DE" dirty="0" err="1"/>
              <a:t>dependence</a:t>
            </a:r>
            <a:r>
              <a:rPr lang="de-DE" dirty="0"/>
              <a:t> </a:t>
            </a:r>
            <a:r>
              <a:rPr lang="de-DE" dirty="0" err="1"/>
              <a:t>plot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Main idea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xxx</a:t>
            </a:r>
          </a:p>
          <a:p>
            <a:br>
              <a:rPr lang="en-CA" dirty="0"/>
            </a:br>
            <a:r>
              <a:rPr lang="en-CA" dirty="0"/>
              <a:t>Further information can be found on </a:t>
            </a:r>
            <a:r>
              <a:rPr lang="en-CA" dirty="0">
                <a:hlinkClick r:id="rId7"/>
              </a:rPr>
              <a:t>https://arxiv.org/pdf/1602.04938.pdf</a:t>
            </a:r>
            <a:r>
              <a:rPr lang="en-CA" dirty="0"/>
              <a:t>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59036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2.6 Global Surrogate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Main idea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xxx</a:t>
            </a:r>
          </a:p>
          <a:p>
            <a:br>
              <a:rPr lang="en-CA" dirty="0"/>
            </a:br>
            <a:r>
              <a:rPr lang="en-CA" dirty="0"/>
              <a:t>Further information can be found on </a:t>
            </a:r>
            <a:r>
              <a:rPr lang="en-CA" dirty="0">
                <a:hlinkClick r:id="rId7"/>
              </a:rPr>
              <a:t>https://arxiv.org/pdf/1602.04938.pdf</a:t>
            </a:r>
            <a:r>
              <a:rPr lang="en-CA" dirty="0"/>
              <a:t> 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41252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6218591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Mutual Information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NN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carried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Mutual Information (MI)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MI </a:t>
            </a:r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statistical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variables (in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MI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epochs</a:t>
            </a:r>
            <a:endParaRPr lang="en-CA" dirty="0"/>
          </a:p>
          <a:p>
            <a:br>
              <a:rPr lang="en-CA" dirty="0"/>
            </a:br>
            <a:r>
              <a:rPr lang="en-CA" dirty="0"/>
              <a:t>Further information can be found on </a:t>
            </a:r>
            <a:r>
              <a:rPr lang="en-CA" dirty="0">
                <a:hlinkClick r:id="rId7"/>
              </a:rPr>
              <a:t>https://arxiv.org/pdf/1602.04938.pdf</a:t>
            </a:r>
            <a:r>
              <a:rPr lang="en-CA" dirty="0"/>
              <a:t> </a:t>
            </a:r>
          </a:p>
          <a:p>
            <a:endParaRPr lang="en-CA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A82926-C557-4447-A001-E9AD906C4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4927" y="2686043"/>
            <a:ext cx="5016500" cy="27686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29D9DB3-E629-B247-A8E9-86FC62C8B03E}"/>
              </a:ext>
            </a:extLst>
          </p:cNvPr>
          <p:cNvSpPr txBox="1"/>
          <p:nvPr/>
        </p:nvSpPr>
        <p:spPr>
          <a:xfrm>
            <a:off x="6959508" y="5429746"/>
            <a:ext cx="3860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3 </a:t>
            </a:r>
            <a:r>
              <a:rPr lang="en-US" dirty="0"/>
              <a:t>The orange part describes the </a:t>
            </a:r>
          </a:p>
          <a:p>
            <a:r>
              <a:rPr lang="en-US" dirty="0"/>
              <a:t>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87788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Measuring the MI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I(X;T)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MI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X </a:t>
            </a:r>
            <a:r>
              <a:rPr lang="de-DE" dirty="0" err="1"/>
              <a:t>and</a:t>
            </a:r>
            <a:r>
              <a:rPr lang="de-DE" dirty="0"/>
              <a:t> a </a:t>
            </a:r>
            <a:r>
              <a:rPr lang="de-DE" dirty="0" err="1"/>
              <a:t>layer</a:t>
            </a:r>
            <a:r>
              <a:rPr lang="de-DE" dirty="0"/>
              <a:t>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I(Y;T)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MI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T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b="1" dirty="0" err="1"/>
              <a:t>Estimation</a:t>
            </a:r>
            <a:r>
              <a:rPr lang="de-DE" b="1" dirty="0"/>
              <a:t> </a:t>
            </a:r>
            <a:r>
              <a:rPr lang="de-DE" b="1" dirty="0" err="1"/>
              <a:t>Methods</a:t>
            </a:r>
            <a:endParaRPr lang="de-DE" b="1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MI such </a:t>
            </a:r>
            <a:r>
              <a:rPr lang="de-DE" dirty="0" err="1"/>
              <a:t>as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bound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Binning</a:t>
            </a:r>
            <a:r>
              <a:rPr lang="de-DE" dirty="0"/>
              <a:t> (</a:t>
            </a:r>
            <a:r>
              <a:rPr lang="de-DE" dirty="0" err="1"/>
              <a:t>summarize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neuron‘s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bin) [6]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MINE [9]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280D42-3572-3843-9CBE-FCF78A564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381" y="2274838"/>
            <a:ext cx="5326628" cy="419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59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Mutual Information plots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F6852D-A8C7-FA4E-AB51-3927C1A88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738" y="2771775"/>
            <a:ext cx="5143500" cy="3949700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DB3738D-D149-E346-8C18-CC92354B68EF}"/>
              </a:ext>
            </a:extLst>
          </p:cNvPr>
          <p:cNvCxnSpPr/>
          <p:nvPr/>
        </p:nvCxnSpPr>
        <p:spPr>
          <a:xfrm flipV="1">
            <a:off x="5807075" y="2474893"/>
            <a:ext cx="1150938" cy="2968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E2C7313B-046A-4B46-BDD9-83ED419448A7}"/>
              </a:ext>
            </a:extLst>
          </p:cNvPr>
          <p:cNvSpPr txBox="1"/>
          <p:nvPr/>
        </p:nvSpPr>
        <p:spPr>
          <a:xfrm>
            <a:off x="7060833" y="2254002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function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07AB57-E12F-734B-B2A8-370DCCF70C3A}"/>
              </a:ext>
            </a:extLst>
          </p:cNvPr>
          <p:cNvCxnSpPr>
            <a:cxnSpLocks/>
          </p:cNvCxnSpPr>
          <p:nvPr/>
        </p:nvCxnSpPr>
        <p:spPr>
          <a:xfrm>
            <a:off x="8462169" y="3740169"/>
            <a:ext cx="11676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BF53E827-AB04-CA4E-B11F-8FD551025D9A}"/>
              </a:ext>
            </a:extLst>
          </p:cNvPr>
          <p:cNvSpPr txBox="1"/>
          <p:nvPr/>
        </p:nvSpPr>
        <p:spPr>
          <a:xfrm>
            <a:off x="9629775" y="3597866"/>
            <a:ext cx="205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higher the epoch the lighter the color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BA188703-E00C-D84B-8DCC-F1A33E38F7A3}"/>
              </a:ext>
            </a:extLst>
          </p:cNvPr>
          <p:cNvCxnSpPr>
            <a:cxnSpLocks/>
          </p:cNvCxnSpPr>
          <p:nvPr/>
        </p:nvCxnSpPr>
        <p:spPr>
          <a:xfrm>
            <a:off x="2286000" y="5486400"/>
            <a:ext cx="23288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6FC174D-B81B-9E4B-B472-281974C37772}"/>
              </a:ext>
            </a:extLst>
          </p:cNvPr>
          <p:cNvSpPr txBox="1"/>
          <p:nvPr/>
        </p:nvSpPr>
        <p:spPr>
          <a:xfrm>
            <a:off x="178228" y="5163234"/>
            <a:ext cx="205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Every line stands for one layer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26CA7578-31E1-5E4F-AA8E-BA5D479E5AAA}"/>
              </a:ext>
            </a:extLst>
          </p:cNvPr>
          <p:cNvCxnSpPr>
            <a:cxnSpLocks/>
          </p:cNvCxnSpPr>
          <p:nvPr/>
        </p:nvCxnSpPr>
        <p:spPr>
          <a:xfrm>
            <a:off x="2628900" y="3192482"/>
            <a:ext cx="219551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E681DC7C-401A-104C-96A3-03C6457008D8}"/>
              </a:ext>
            </a:extLst>
          </p:cNvPr>
          <p:cNvSpPr txBox="1"/>
          <p:nvPr/>
        </p:nvSpPr>
        <p:spPr>
          <a:xfrm>
            <a:off x="571927" y="2949595"/>
            <a:ext cx="205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Compression phase</a:t>
            </a:r>
          </a:p>
        </p:txBody>
      </p:sp>
    </p:spTree>
    <p:extLst>
      <p:ext uri="{BB962C8B-B14F-4D97-AF65-F5344CB8AC3E}">
        <p14:creationId xmlns:p14="http://schemas.microsoft.com/office/powerpoint/2010/main" val="677347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26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1" y="1578608"/>
            <a:ext cx="5329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/>
                </a:solidFill>
              </a:rPr>
              <a:t>Feedback </a:t>
            </a:r>
            <a:r>
              <a:rPr lang="de-DE" sz="4800" b="1" dirty="0" err="1">
                <a:solidFill>
                  <a:schemeClr val="bg1"/>
                </a:solidFill>
              </a:rPr>
              <a:t>and</a:t>
            </a:r>
            <a:r>
              <a:rPr lang="de-DE" sz="4800" b="1" dirty="0">
                <a:solidFill>
                  <a:schemeClr val="bg1"/>
                </a:solidFill>
              </a:rPr>
              <a:t> Outlook</a:t>
            </a:r>
          </a:p>
        </p:txBody>
      </p:sp>
    </p:spTree>
    <p:extLst>
      <p:ext uri="{BB962C8B-B14F-4D97-AF65-F5344CB8AC3E}">
        <p14:creationId xmlns:p14="http://schemas.microsoft.com/office/powerpoint/2010/main" val="1915733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br>
              <a:rPr lang="de-DE" dirty="0"/>
            </a:b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27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4E486B3-FEDC-174B-BC79-AD247C9BE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190" y="422723"/>
            <a:ext cx="7136820" cy="606380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90DA5CE-24B0-6047-91F0-A9C0D5749D54}"/>
              </a:ext>
            </a:extLst>
          </p:cNvPr>
          <p:cNvSpPr txBox="1"/>
          <p:nvPr/>
        </p:nvSpPr>
        <p:spPr>
          <a:xfrm>
            <a:off x="1311294" y="598701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4 </a:t>
            </a:r>
            <a:r>
              <a:rPr lang="en-US" dirty="0"/>
              <a:t>List of XAI methods [4]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C2052D7-0D43-5B45-A51C-CD39360D4BCE}"/>
              </a:ext>
            </a:extLst>
          </p:cNvPr>
          <p:cNvSpPr/>
          <p:nvPr/>
        </p:nvSpPr>
        <p:spPr>
          <a:xfrm>
            <a:off x="4614863" y="657224"/>
            <a:ext cx="4443412" cy="714375"/>
          </a:xfrm>
          <a:prstGeom prst="rect">
            <a:avLst/>
          </a:prstGeom>
          <a:solidFill>
            <a:schemeClr val="accent6">
              <a:alpha val="70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481ABFB-E6B8-BA4D-AEAC-E67B8AC78332}"/>
              </a:ext>
            </a:extLst>
          </p:cNvPr>
          <p:cNvSpPr/>
          <p:nvPr/>
        </p:nvSpPr>
        <p:spPr>
          <a:xfrm>
            <a:off x="4614863" y="3028950"/>
            <a:ext cx="4443412" cy="177802"/>
          </a:xfrm>
          <a:prstGeom prst="rect">
            <a:avLst/>
          </a:prstGeom>
          <a:solidFill>
            <a:schemeClr val="accent6">
              <a:alpha val="70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7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28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262545" y="2028821"/>
            <a:ext cx="6737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Combine knowledge graphs and neural networks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D502669-203A-4D42-917E-C11136100730}"/>
              </a:ext>
            </a:extLst>
          </p:cNvPr>
          <p:cNvGrpSpPr/>
          <p:nvPr/>
        </p:nvGrpSpPr>
        <p:grpSpPr>
          <a:xfrm>
            <a:off x="4568007" y="5161997"/>
            <a:ext cx="1109975" cy="1109975"/>
            <a:chOff x="5541012" y="5020984"/>
            <a:chExt cx="1109975" cy="110997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CAE92ED-52D9-1649-A6F1-CA140122C194}"/>
                </a:ext>
              </a:extLst>
            </p:cNvPr>
            <p:cNvSpPr/>
            <p:nvPr/>
          </p:nvSpPr>
          <p:spPr>
            <a:xfrm>
              <a:off x="5541012" y="5020984"/>
              <a:ext cx="1109975" cy="110997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314335" sx="102000" sy="102000" algn="ctr" rotWithShape="0">
                <a:prstClr val="black">
                  <a:alpha val="437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fik 25" descr="Stadt mit einfarbiger Füllung">
              <a:extLst>
                <a:ext uri="{FF2B5EF4-FFF2-40B4-BE49-F238E27FC236}">
                  <a16:creationId xmlns:a16="http://schemas.microsoft.com/office/drawing/2014/main" id="{8AB07430-118D-EB4B-A773-8CC0E0AF2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8799" y="5142252"/>
              <a:ext cx="914400" cy="914400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38D4E36-C65F-054E-B555-13410EA00FAD}"/>
              </a:ext>
            </a:extLst>
          </p:cNvPr>
          <p:cNvGrpSpPr/>
          <p:nvPr/>
        </p:nvGrpSpPr>
        <p:grpSpPr>
          <a:xfrm>
            <a:off x="3346177" y="2628517"/>
            <a:ext cx="1667281" cy="1163034"/>
            <a:chOff x="4076428" y="2659698"/>
            <a:chExt cx="1667281" cy="116303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771C71-C64E-7949-BA40-9DBAC68F9415}"/>
                </a:ext>
              </a:extLst>
            </p:cNvPr>
            <p:cNvSpPr/>
            <p:nvPr/>
          </p:nvSpPr>
          <p:spPr>
            <a:xfrm>
              <a:off x="4076428" y="2659698"/>
              <a:ext cx="1109975" cy="11099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314335" sx="102000" sy="102000" algn="ctr" rotWithShape="0">
                <a:prstClr val="black">
                  <a:alpha val="437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FB099D95-788C-4547-B883-400E11254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0891" y="2949532"/>
              <a:ext cx="841048" cy="616488"/>
            </a:xfrm>
            <a:prstGeom prst="rect">
              <a:avLst/>
            </a:prstGeom>
          </p:spPr>
        </p:pic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2B171AE5-359C-DD49-8957-E18A8841A1E8}"/>
                </a:ext>
              </a:extLst>
            </p:cNvPr>
            <p:cNvSpPr/>
            <p:nvPr/>
          </p:nvSpPr>
          <p:spPr>
            <a:xfrm>
              <a:off x="4512448" y="3429000"/>
              <a:ext cx="1231261" cy="3937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TU Berlin</a:t>
              </a:r>
            </a:p>
          </p:txBody>
        </p:sp>
      </p:grp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1BD0F64-E580-3940-998C-FA45ED360EF8}"/>
              </a:ext>
            </a:extLst>
          </p:cNvPr>
          <p:cNvSpPr/>
          <p:nvPr/>
        </p:nvSpPr>
        <p:spPr>
          <a:xfrm>
            <a:off x="5013458" y="5991555"/>
            <a:ext cx="1231261" cy="39373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Berlin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EF77344-9C9E-1347-9C59-1CB0395800B9}"/>
              </a:ext>
            </a:extLst>
          </p:cNvPr>
          <p:cNvGrpSpPr/>
          <p:nvPr/>
        </p:nvGrpSpPr>
        <p:grpSpPr>
          <a:xfrm>
            <a:off x="6149021" y="3535346"/>
            <a:ext cx="1851266" cy="1257947"/>
            <a:chOff x="7122026" y="3394333"/>
            <a:chExt cx="1851266" cy="1257947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95F821A5-494C-1245-BB9B-B49B083A3C36}"/>
                </a:ext>
              </a:extLst>
            </p:cNvPr>
            <p:cNvGrpSpPr/>
            <p:nvPr/>
          </p:nvGrpSpPr>
          <p:grpSpPr>
            <a:xfrm>
              <a:off x="7122026" y="3394333"/>
              <a:ext cx="1109975" cy="1109975"/>
              <a:chOff x="7300602" y="5232087"/>
              <a:chExt cx="1109975" cy="110997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E86C398-1733-C64F-80E5-8EC13B674FA4}"/>
                  </a:ext>
                </a:extLst>
              </p:cNvPr>
              <p:cNvSpPr/>
              <p:nvPr/>
            </p:nvSpPr>
            <p:spPr>
              <a:xfrm>
                <a:off x="7300602" y="5232087"/>
                <a:ext cx="1109975" cy="11099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0" name="Grafik 29" descr="Moderne Architektur mit einfarbiger Füllung">
                <a:extLst>
                  <a:ext uri="{FF2B5EF4-FFF2-40B4-BE49-F238E27FC236}">
                    <a16:creationId xmlns:a16="http://schemas.microsoft.com/office/drawing/2014/main" id="{62F69E22-7398-BA42-990C-4B37170F4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98389" y="532987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9" name="Abgerundetes Rechteck 38">
              <a:extLst>
                <a:ext uri="{FF2B5EF4-FFF2-40B4-BE49-F238E27FC236}">
                  <a16:creationId xmlns:a16="http://schemas.microsoft.com/office/drawing/2014/main" id="{7375AA1A-D2AA-014E-82DE-C17973F22D85}"/>
                </a:ext>
              </a:extLst>
            </p:cNvPr>
            <p:cNvSpPr/>
            <p:nvPr/>
          </p:nvSpPr>
          <p:spPr>
            <a:xfrm>
              <a:off x="7390736" y="4258548"/>
              <a:ext cx="1582556" cy="3937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DL Summit</a:t>
              </a:r>
            </a:p>
          </p:txBody>
        </p:sp>
      </p:grp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49AFB4C-E3ED-B04F-B693-715892DE7D70}"/>
              </a:ext>
            </a:extLst>
          </p:cNvPr>
          <p:cNvCxnSpPr>
            <a:cxnSpLocks/>
          </p:cNvCxnSpPr>
          <p:nvPr/>
        </p:nvCxnSpPr>
        <p:spPr>
          <a:xfrm flipV="1">
            <a:off x="2280093" y="3686959"/>
            <a:ext cx="1352547" cy="144414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0FA12106-94C1-104D-AB2B-C3518EF6C214}"/>
              </a:ext>
            </a:extLst>
          </p:cNvPr>
          <p:cNvCxnSpPr>
            <a:cxnSpLocks/>
            <a:stCxn id="3" idx="6"/>
            <a:endCxn id="22" idx="2"/>
          </p:cNvCxnSpPr>
          <p:nvPr/>
        </p:nvCxnSpPr>
        <p:spPr>
          <a:xfrm flipV="1">
            <a:off x="1822894" y="3183505"/>
            <a:ext cx="1523283" cy="57447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610F7250-BE12-C747-9349-2340CF174B9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397828" y="3791551"/>
            <a:ext cx="615630" cy="13845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B9B84640-7775-1B49-8346-103E28F1C0AC}"/>
              </a:ext>
            </a:extLst>
          </p:cNvPr>
          <p:cNvCxnSpPr>
            <a:cxnSpLocks/>
          </p:cNvCxnSpPr>
          <p:nvPr/>
        </p:nvCxnSpPr>
        <p:spPr>
          <a:xfrm flipH="1">
            <a:off x="5629089" y="4455065"/>
            <a:ext cx="652131" cy="101981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22776C2F-B420-4848-A911-78B89314D56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401379" y="4242454"/>
            <a:ext cx="2218144" cy="123242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63DF37B5-8C24-9341-BBDC-0FCECE7B2EDB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2485169" y="5358863"/>
            <a:ext cx="2082838" cy="35812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2D944B14-BAD2-ED49-A9B1-4852EE5855C5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463158" y="4090334"/>
            <a:ext cx="3685863" cy="117854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F382942-BB5E-6F46-A985-55A9D1E89834}"/>
              </a:ext>
            </a:extLst>
          </p:cNvPr>
          <p:cNvGrpSpPr/>
          <p:nvPr/>
        </p:nvGrpSpPr>
        <p:grpSpPr>
          <a:xfrm>
            <a:off x="1426711" y="4925565"/>
            <a:ext cx="1676712" cy="1164896"/>
            <a:chOff x="2143123" y="4774886"/>
            <a:chExt cx="1676712" cy="1164896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E6848349-FADB-CB48-9D25-5FA59FE94C1C}"/>
                </a:ext>
              </a:extLst>
            </p:cNvPr>
            <p:cNvGrpSpPr/>
            <p:nvPr/>
          </p:nvGrpSpPr>
          <p:grpSpPr>
            <a:xfrm>
              <a:off x="2143123" y="4774886"/>
              <a:ext cx="1109975" cy="1109975"/>
              <a:chOff x="3781424" y="4056391"/>
              <a:chExt cx="1109975" cy="1109975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EABD40E-B032-8446-A0A6-023D31A5D475}"/>
                  </a:ext>
                </a:extLst>
              </p:cNvPr>
              <p:cNvSpPr/>
              <p:nvPr/>
            </p:nvSpPr>
            <p:spPr>
              <a:xfrm>
                <a:off x="3781424" y="4056391"/>
                <a:ext cx="1109975" cy="11099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Grafik 12" descr="Weibliches Profil mit einfarbiger Füllung">
                <a:extLst>
                  <a:ext uri="{FF2B5EF4-FFF2-40B4-BE49-F238E27FC236}">
                    <a16:creationId xmlns:a16="http://schemas.microsoft.com/office/drawing/2014/main" id="{6900CC62-8BA7-474F-861B-FB3196FA9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879211" y="415418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5" name="Abgerundetes Rechteck 34">
              <a:extLst>
                <a:ext uri="{FF2B5EF4-FFF2-40B4-BE49-F238E27FC236}">
                  <a16:creationId xmlns:a16="http://schemas.microsoft.com/office/drawing/2014/main" id="{51640FF3-31C6-9940-AC07-E06AE1F166A2}"/>
                </a:ext>
              </a:extLst>
            </p:cNvPr>
            <p:cNvSpPr/>
            <p:nvPr/>
          </p:nvSpPr>
          <p:spPr>
            <a:xfrm>
              <a:off x="2588574" y="5546050"/>
              <a:ext cx="1231261" cy="3937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Sophia</a:t>
              </a:r>
            </a:p>
          </p:txBody>
        </p:sp>
      </p:grp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31C0170D-83C9-0645-993D-46D49B384913}"/>
              </a:ext>
            </a:extLst>
          </p:cNvPr>
          <p:cNvCxnSpPr>
            <a:cxnSpLocks/>
          </p:cNvCxnSpPr>
          <p:nvPr/>
        </p:nvCxnSpPr>
        <p:spPr>
          <a:xfrm>
            <a:off x="1743878" y="3884333"/>
            <a:ext cx="4405142" cy="445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B6E0BC4-E9BF-C546-ABF8-6DB0D4DAABDE}"/>
              </a:ext>
            </a:extLst>
          </p:cNvPr>
          <p:cNvGrpSpPr/>
          <p:nvPr/>
        </p:nvGrpSpPr>
        <p:grpSpPr>
          <a:xfrm>
            <a:off x="712919" y="3202994"/>
            <a:ext cx="1688460" cy="1236326"/>
            <a:chOff x="1685924" y="3061981"/>
            <a:chExt cx="1688460" cy="1236326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4AA919B1-B178-1240-B501-A90486200A47}"/>
                </a:ext>
              </a:extLst>
            </p:cNvPr>
            <p:cNvGrpSpPr/>
            <p:nvPr/>
          </p:nvGrpSpPr>
          <p:grpSpPr>
            <a:xfrm>
              <a:off x="1685924" y="3061981"/>
              <a:ext cx="1109975" cy="1109975"/>
              <a:chOff x="1685924" y="3061981"/>
              <a:chExt cx="1109975" cy="1109975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BA3B79B-3C12-2A47-9AB4-CC7A33F462E6}"/>
                  </a:ext>
                </a:extLst>
              </p:cNvPr>
              <p:cNvSpPr/>
              <p:nvPr/>
            </p:nvSpPr>
            <p:spPr>
              <a:xfrm>
                <a:off x="1685924" y="3061981"/>
                <a:ext cx="1109975" cy="11099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Grafik 5" descr="Männliches Profil mit einfarbiger Füllung">
                <a:extLst>
                  <a:ext uri="{FF2B5EF4-FFF2-40B4-BE49-F238E27FC236}">
                    <a16:creationId xmlns:a16="http://schemas.microsoft.com/office/drawing/2014/main" id="{AFFB7D93-DF7B-2947-A617-E9622AE11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783711" y="315976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3" name="Abgerundetes Rechteck 32">
              <a:extLst>
                <a:ext uri="{FF2B5EF4-FFF2-40B4-BE49-F238E27FC236}">
                  <a16:creationId xmlns:a16="http://schemas.microsoft.com/office/drawing/2014/main" id="{F68DDE02-8962-5E40-A767-0E6C9AD4D2B0}"/>
                </a:ext>
              </a:extLst>
            </p:cNvPr>
            <p:cNvSpPr/>
            <p:nvPr/>
          </p:nvSpPr>
          <p:spPr>
            <a:xfrm>
              <a:off x="2143123" y="3904575"/>
              <a:ext cx="1231261" cy="3937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Mahmoud</a:t>
              </a:r>
            </a:p>
          </p:txBody>
        </p:sp>
      </p:grpSp>
      <p:sp>
        <p:nvSpPr>
          <p:cNvPr id="73" name="Textfeld 72">
            <a:extLst>
              <a:ext uri="{FF2B5EF4-FFF2-40B4-BE49-F238E27FC236}">
                <a16:creationId xmlns:a16="http://schemas.microsoft.com/office/drawing/2014/main" id="{7B7E1886-90A3-4B46-8EB9-380D761EE288}"/>
              </a:ext>
            </a:extLst>
          </p:cNvPr>
          <p:cNvSpPr txBox="1"/>
          <p:nvPr/>
        </p:nvSpPr>
        <p:spPr>
          <a:xfrm rot="20288473">
            <a:off x="2014246" y="3155323"/>
            <a:ext cx="108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Works at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253918C8-E57C-F342-B97D-B9A301B70001}"/>
              </a:ext>
            </a:extLst>
          </p:cNvPr>
          <p:cNvSpPr txBox="1"/>
          <p:nvPr/>
        </p:nvSpPr>
        <p:spPr>
          <a:xfrm>
            <a:off x="5084890" y="3598122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Speaks at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A1C54445-7D86-7045-A4E6-8ABA90A15B79}"/>
              </a:ext>
            </a:extLst>
          </p:cNvPr>
          <p:cNvSpPr txBox="1"/>
          <p:nvPr/>
        </p:nvSpPr>
        <p:spPr>
          <a:xfrm rot="20614251">
            <a:off x="4711486" y="3978037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Speaks at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6680DE40-8775-0442-90CC-F9667A371741}"/>
              </a:ext>
            </a:extLst>
          </p:cNvPr>
          <p:cNvSpPr txBox="1"/>
          <p:nvPr/>
        </p:nvSpPr>
        <p:spPr>
          <a:xfrm rot="1729969">
            <a:off x="5833565" y="5058483"/>
            <a:ext cx="135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place in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929E4C1-F577-A24C-BF64-EFFD312FD8B3}"/>
              </a:ext>
            </a:extLst>
          </p:cNvPr>
          <p:cNvSpPr txBox="1"/>
          <p:nvPr/>
        </p:nvSpPr>
        <p:spPr>
          <a:xfrm rot="18796245">
            <a:off x="2437062" y="3760053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Studies at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201A217A-2D86-E949-9AB7-2C08F951E47D}"/>
              </a:ext>
            </a:extLst>
          </p:cNvPr>
          <p:cNvSpPr txBox="1"/>
          <p:nvPr/>
        </p:nvSpPr>
        <p:spPr>
          <a:xfrm rot="1883510">
            <a:off x="2880768" y="4479761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Lives in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C1DE758F-2439-524D-941B-76DF56755104}"/>
              </a:ext>
            </a:extLst>
          </p:cNvPr>
          <p:cNvSpPr txBox="1"/>
          <p:nvPr/>
        </p:nvSpPr>
        <p:spPr>
          <a:xfrm rot="533856">
            <a:off x="3112214" y="5577782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Lives in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92CD7D3F-8750-ED4D-AE27-D6A2920E3783}"/>
              </a:ext>
            </a:extLst>
          </p:cNvPr>
          <p:cNvSpPr txBox="1"/>
          <p:nvPr/>
        </p:nvSpPr>
        <p:spPr>
          <a:xfrm rot="4019659">
            <a:off x="3919459" y="4398060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</a:t>
            </a:r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9EAD57B-2DE0-BA4D-AF2B-9B79E248FBEC}"/>
              </a:ext>
            </a:extLst>
          </p:cNvPr>
          <p:cNvSpPr/>
          <p:nvPr/>
        </p:nvSpPr>
        <p:spPr>
          <a:xfrm>
            <a:off x="8115305" y="1971654"/>
            <a:ext cx="3777926" cy="4226011"/>
          </a:xfrm>
          <a:prstGeom prst="roundRect">
            <a:avLst>
              <a:gd name="adj" fmla="val 65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/>
                </a:solidFill>
              </a:rPr>
              <a:t>Knowledge graphs</a:t>
            </a:r>
            <a:r>
              <a:rPr lang="en-CA" dirty="0">
                <a:solidFill>
                  <a:schemeClr val="tx1"/>
                </a:solidFill>
              </a:rPr>
              <a:t> are a tool to represent real world entities (knowledge) in a graph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They consist of </a:t>
            </a:r>
            <a:r>
              <a:rPr lang="en-CA" b="1" dirty="0">
                <a:solidFill>
                  <a:schemeClr val="tx1"/>
                </a:solidFill>
              </a:rPr>
              <a:t>nodes</a:t>
            </a:r>
            <a:r>
              <a:rPr lang="en-CA" dirty="0">
                <a:solidFill>
                  <a:schemeClr val="tx1"/>
                </a:solidFill>
              </a:rPr>
              <a:t> (entities), their </a:t>
            </a:r>
            <a:r>
              <a:rPr lang="en-CA" b="1" dirty="0">
                <a:solidFill>
                  <a:schemeClr val="tx1"/>
                </a:solidFill>
              </a:rPr>
              <a:t>properties</a:t>
            </a:r>
            <a:r>
              <a:rPr lang="en-CA" dirty="0">
                <a:solidFill>
                  <a:schemeClr val="tx1"/>
                </a:solidFill>
              </a:rPr>
              <a:t> and </a:t>
            </a:r>
            <a:r>
              <a:rPr lang="en-CA" b="1" dirty="0">
                <a:solidFill>
                  <a:schemeClr val="tx1"/>
                </a:solidFill>
              </a:rPr>
              <a:t>edges</a:t>
            </a:r>
            <a:r>
              <a:rPr lang="en-CA" dirty="0">
                <a:solidFill>
                  <a:schemeClr val="tx1"/>
                </a:solidFill>
              </a:rPr>
              <a:t> (relationships)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It is </a:t>
            </a:r>
            <a:r>
              <a:rPr lang="en-CA" b="1" dirty="0">
                <a:solidFill>
                  <a:schemeClr val="tx1"/>
                </a:solidFill>
              </a:rPr>
              <a:t>easy to understand </a:t>
            </a:r>
            <a:r>
              <a:rPr lang="en-CA" dirty="0">
                <a:solidFill>
                  <a:schemeClr val="tx1"/>
                </a:solidFill>
              </a:rPr>
              <a:t>the relationship and influence between several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Especially </a:t>
            </a:r>
            <a:r>
              <a:rPr lang="en-CA" b="1" dirty="0">
                <a:solidFill>
                  <a:schemeClr val="tx1"/>
                </a:solidFill>
              </a:rPr>
              <a:t>non-insiders</a:t>
            </a:r>
            <a:r>
              <a:rPr lang="en-CA" dirty="0">
                <a:solidFill>
                  <a:schemeClr val="tx1"/>
                </a:solidFill>
              </a:rPr>
              <a:t> can gain a better </a:t>
            </a:r>
            <a:r>
              <a:rPr lang="en-CA" b="1" dirty="0">
                <a:solidFill>
                  <a:schemeClr val="tx1"/>
                </a:solidFill>
              </a:rPr>
              <a:t>understanding</a:t>
            </a:r>
            <a:r>
              <a:rPr lang="en-CA" dirty="0">
                <a:solidFill>
                  <a:schemeClr val="tx1"/>
                </a:solidFill>
              </a:rPr>
              <a:t> of the context between entities</a:t>
            </a:r>
          </a:p>
        </p:txBody>
      </p:sp>
    </p:spTree>
    <p:extLst>
      <p:ext uri="{BB962C8B-B14F-4D97-AF65-F5344CB8AC3E}">
        <p14:creationId xmlns:p14="http://schemas.microsoft.com/office/powerpoint/2010/main" val="1545663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370078-1EE4-834A-86A6-B642C9015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205" y="2343714"/>
            <a:ext cx="6870570" cy="440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255991" y="2028821"/>
            <a:ext cx="716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Combine knowledge graphs and neural networks [5]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29</a:t>
            </a:fld>
            <a:endParaRPr lang="en-US"/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9EAD57B-2DE0-BA4D-AF2B-9B79E248FBEC}"/>
              </a:ext>
            </a:extLst>
          </p:cNvPr>
          <p:cNvSpPr/>
          <p:nvPr/>
        </p:nvSpPr>
        <p:spPr>
          <a:xfrm>
            <a:off x="718356" y="2576215"/>
            <a:ext cx="4060623" cy="4048426"/>
          </a:xfrm>
          <a:prstGeom prst="roundRect">
            <a:avLst>
              <a:gd name="adj" fmla="val 65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Anomalies</a:t>
            </a:r>
            <a:r>
              <a:rPr lang="en-GB" dirty="0">
                <a:solidFill>
                  <a:schemeClr val="tx1"/>
                </a:solidFill>
              </a:rPr>
              <a:t> between the prediction of the XAI model and the knowledge graph can be </a:t>
            </a:r>
            <a:r>
              <a:rPr lang="en-GB" b="1" dirty="0">
                <a:solidFill>
                  <a:schemeClr val="tx1"/>
                </a:solidFill>
              </a:rPr>
              <a:t>further inspected </a:t>
            </a:r>
            <a:r>
              <a:rPr lang="en-GB" dirty="0">
                <a:solidFill>
                  <a:schemeClr val="tx1"/>
                </a:solidFill>
              </a:rPr>
              <a:t>and evaluated from an </a:t>
            </a:r>
            <a:r>
              <a:rPr lang="en-GB" b="1" dirty="0">
                <a:solidFill>
                  <a:schemeClr val="tx1"/>
                </a:solidFill>
              </a:rPr>
              <a:t>expert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Using knowledge graphs can be </a:t>
            </a:r>
            <a:r>
              <a:rPr lang="en-GB" b="1" dirty="0">
                <a:solidFill>
                  <a:schemeClr val="tx1"/>
                </a:solidFill>
              </a:rPr>
              <a:t>helpful for decision making</a:t>
            </a:r>
            <a:r>
              <a:rPr lang="en-GB" dirty="0">
                <a:solidFill>
                  <a:schemeClr val="tx1"/>
                </a:solidFill>
              </a:rPr>
              <a:t> because related information is provided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Through the integration of a knowledge graph into an AI model, the graph can </a:t>
            </a:r>
            <a:r>
              <a:rPr lang="en-GB" b="1" dirty="0">
                <a:solidFill>
                  <a:schemeClr val="tx1"/>
                </a:solidFill>
              </a:rPr>
              <a:t>be queried automatically</a:t>
            </a:r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F109B190-003C-5D40-8974-5D5777F9A47A}"/>
              </a:ext>
            </a:extLst>
          </p:cNvPr>
          <p:cNvSpPr/>
          <p:nvPr/>
        </p:nvSpPr>
        <p:spPr>
          <a:xfrm>
            <a:off x="8936182" y="836028"/>
            <a:ext cx="2594827" cy="840371"/>
          </a:xfrm>
          <a:prstGeom prst="roundRect">
            <a:avLst>
              <a:gd name="adj" fmla="val 652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Can be combined with 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a </a:t>
            </a:r>
            <a:r>
              <a:rPr lang="en-GB" b="1" dirty="0">
                <a:solidFill>
                  <a:schemeClr val="tx1"/>
                </a:solidFill>
              </a:rPr>
              <a:t>SHAP</a:t>
            </a:r>
            <a:r>
              <a:rPr lang="en-GB" dirty="0">
                <a:solidFill>
                  <a:schemeClr val="tx1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707660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2" y="1578608"/>
            <a:ext cx="58359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 err="1">
                <a:solidFill>
                  <a:schemeClr val="bg1"/>
                </a:solidFill>
              </a:rPr>
              <a:t>Introduction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to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Explainable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Artificial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Intelligence</a:t>
            </a:r>
            <a:endParaRPr lang="de-DE" sz="4800" b="1" dirty="0">
              <a:solidFill>
                <a:schemeClr val="bg1"/>
              </a:solidFill>
            </a:endParaRPr>
          </a:p>
          <a:p>
            <a:endParaRPr lang="de-DE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614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324105" y="2028821"/>
            <a:ext cx="4573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Estimation of Mutual Information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30</a:t>
            </a:fld>
            <a:endParaRPr lang="en-US"/>
          </a:p>
        </p:txBody>
      </p:sp>
      <p:sp>
        <p:nvSpPr>
          <p:cNvPr id="9" name="Abgerundetes Rechteck 4">
            <a:extLst>
              <a:ext uri="{FF2B5EF4-FFF2-40B4-BE49-F238E27FC236}">
                <a16:creationId xmlns:a16="http://schemas.microsoft.com/office/drawing/2014/main" id="{10617CBB-C339-4949-A7B3-EB1F9984E6EA}"/>
              </a:ext>
            </a:extLst>
          </p:cNvPr>
          <p:cNvSpPr txBox="1"/>
          <p:nvPr/>
        </p:nvSpPr>
        <p:spPr>
          <a:xfrm>
            <a:off x="7210828" y="2564967"/>
            <a:ext cx="4696269" cy="14121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 dirty="0">
                <a:solidFill>
                  <a:schemeClr val="tx1"/>
                </a:solidFill>
              </a:rPr>
              <a:t>On the Information Bottleneck Theory of Deep Learning [7]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Results could not be reproduced, </a:t>
            </a:r>
            <a:r>
              <a:rPr lang="en-CA" sz="1600" kern="1200" dirty="0" err="1">
                <a:solidFill>
                  <a:schemeClr val="tx1"/>
                </a:solidFill>
              </a:rPr>
              <a:t>relu</a:t>
            </a:r>
            <a:r>
              <a:rPr lang="en-CA" sz="1600" kern="1200" dirty="0">
                <a:solidFill>
                  <a:schemeClr val="tx1"/>
                </a:solidFill>
              </a:rPr>
              <a:t> has no compression phase</a:t>
            </a:r>
          </a:p>
        </p:txBody>
      </p:sp>
      <p:sp>
        <p:nvSpPr>
          <p:cNvPr id="13" name="Abgerundetes Rechteck 4">
            <a:extLst>
              <a:ext uri="{FF2B5EF4-FFF2-40B4-BE49-F238E27FC236}">
                <a16:creationId xmlns:a16="http://schemas.microsoft.com/office/drawing/2014/main" id="{D9900D52-D308-B24F-84B0-288E7ABD2222}"/>
              </a:ext>
            </a:extLst>
          </p:cNvPr>
          <p:cNvSpPr txBox="1"/>
          <p:nvPr/>
        </p:nvSpPr>
        <p:spPr>
          <a:xfrm>
            <a:off x="1291046" y="2492069"/>
            <a:ext cx="5103581" cy="755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 dirty="0" err="1">
                <a:solidFill>
                  <a:schemeClr val="tx1"/>
                </a:solidFill>
              </a:rPr>
              <a:t>Tishby</a:t>
            </a:r>
            <a:r>
              <a:rPr lang="en-CA" sz="1600" b="1" kern="1200" dirty="0">
                <a:solidFill>
                  <a:schemeClr val="tx1"/>
                </a:solidFill>
              </a:rPr>
              <a:t>: Information Bottleneck [6]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Two Phases: Fitting phase and compression phase</a:t>
            </a:r>
          </a:p>
        </p:txBody>
      </p:sp>
      <p:sp>
        <p:nvSpPr>
          <p:cNvPr id="16" name="Abgerundetes Rechteck 4">
            <a:extLst>
              <a:ext uri="{FF2B5EF4-FFF2-40B4-BE49-F238E27FC236}">
                <a16:creationId xmlns:a16="http://schemas.microsoft.com/office/drawing/2014/main" id="{415B2825-108A-4E49-BDA7-2CCAA675EE16}"/>
              </a:ext>
            </a:extLst>
          </p:cNvPr>
          <p:cNvSpPr txBox="1"/>
          <p:nvPr/>
        </p:nvSpPr>
        <p:spPr>
          <a:xfrm>
            <a:off x="1303860" y="3311310"/>
            <a:ext cx="5103581" cy="755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>
                <a:solidFill>
                  <a:schemeClr val="tx1"/>
                </a:solidFill>
              </a:rPr>
              <a:t>Tishby</a:t>
            </a:r>
            <a:r>
              <a:rPr lang="en-CA" sz="1600" kern="1200">
                <a:solidFill>
                  <a:schemeClr val="tx1"/>
                </a:solidFill>
              </a:rPr>
              <a:t>: wrong method for computing MI</a:t>
            </a:r>
          </a:p>
        </p:txBody>
      </p:sp>
      <p:sp>
        <p:nvSpPr>
          <p:cNvPr id="19" name="Abgerundetes Rechteck 4">
            <a:extLst>
              <a:ext uri="{FF2B5EF4-FFF2-40B4-BE49-F238E27FC236}">
                <a16:creationId xmlns:a16="http://schemas.microsoft.com/office/drawing/2014/main" id="{2CCACD38-12FF-A54B-AAD0-081B167F28D3}"/>
              </a:ext>
            </a:extLst>
          </p:cNvPr>
          <p:cNvSpPr txBox="1"/>
          <p:nvPr/>
        </p:nvSpPr>
        <p:spPr>
          <a:xfrm>
            <a:off x="7210826" y="4259376"/>
            <a:ext cx="4696268" cy="9193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 dirty="0">
                <a:solidFill>
                  <a:schemeClr val="tx1"/>
                </a:solidFill>
              </a:rPr>
              <a:t>Mutual Information Neural Estimation [9]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New Method for computing MI </a:t>
            </a:r>
          </a:p>
        </p:txBody>
      </p:sp>
      <p:sp>
        <p:nvSpPr>
          <p:cNvPr id="20" name="Abgerundetes Rechteck 4">
            <a:extLst>
              <a:ext uri="{FF2B5EF4-FFF2-40B4-BE49-F238E27FC236}">
                <a16:creationId xmlns:a16="http://schemas.microsoft.com/office/drawing/2014/main" id="{8537CA01-8E31-0A4A-BA25-0EF37174D1C4}"/>
              </a:ext>
            </a:extLst>
          </p:cNvPr>
          <p:cNvSpPr txBox="1"/>
          <p:nvPr/>
        </p:nvSpPr>
        <p:spPr>
          <a:xfrm>
            <a:off x="1291047" y="4115320"/>
            <a:ext cx="5103310" cy="152045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b="1" dirty="0">
                <a:solidFill>
                  <a:schemeClr val="tx1"/>
                </a:solidFill>
              </a:rPr>
              <a:t>Estimating Information Flow in Deep Neural Networks [8]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dirty="0" err="1">
                <a:solidFill>
                  <a:schemeClr val="tx1"/>
                </a:solidFill>
              </a:rPr>
              <a:t>Goldfeld</a:t>
            </a:r>
            <a:r>
              <a:rPr lang="en-CA" sz="1600" dirty="0">
                <a:solidFill>
                  <a:schemeClr val="tx1"/>
                </a:solidFill>
              </a:rPr>
              <a:t>: The reason </a:t>
            </a:r>
            <a:r>
              <a:rPr lang="en-CA" sz="1600" kern="1200" dirty="0">
                <a:solidFill>
                  <a:schemeClr val="tx1"/>
                </a:solidFill>
              </a:rPr>
              <a:t>for the compression is fixed bin size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Compression is a geometric </a:t>
            </a:r>
            <a:r>
              <a:rPr lang="en-CA" sz="1600" b="0" kern="1200" dirty="0">
                <a:solidFill>
                  <a:schemeClr val="tx1"/>
                </a:solidFill>
              </a:rPr>
              <a:t>phenomenon</a:t>
            </a:r>
            <a:r>
              <a:rPr lang="en-CA" sz="1600" kern="1200" dirty="0">
                <a:solidFill>
                  <a:schemeClr val="tx1"/>
                </a:solidFill>
              </a:rPr>
              <a:t> (not information-theoretic)</a:t>
            </a:r>
          </a:p>
        </p:txBody>
      </p:sp>
      <p:sp>
        <p:nvSpPr>
          <p:cNvPr id="21" name="Abgerundetes Rechteck 4">
            <a:extLst>
              <a:ext uri="{FF2B5EF4-FFF2-40B4-BE49-F238E27FC236}">
                <a16:creationId xmlns:a16="http://schemas.microsoft.com/office/drawing/2014/main" id="{2CE9BE76-1562-3B4F-938E-ABCD5B253F13}"/>
              </a:ext>
            </a:extLst>
          </p:cNvPr>
          <p:cNvSpPr txBox="1"/>
          <p:nvPr/>
        </p:nvSpPr>
        <p:spPr>
          <a:xfrm>
            <a:off x="1272632" y="5679514"/>
            <a:ext cx="5103310" cy="11134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b="1" dirty="0">
                <a:solidFill>
                  <a:schemeClr val="tx1"/>
                </a:solidFill>
              </a:rPr>
              <a:t>Formal Limitations on the Measurement of Mutual Information [10] </a:t>
            </a:r>
          </a:p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dirty="0">
                <a:solidFill>
                  <a:schemeClr val="tx1"/>
                </a:solidFill>
              </a:rPr>
              <a:t>MINE had mistake in their equation </a:t>
            </a:r>
            <a:endParaRPr lang="en-CA" sz="1600" kern="1200" dirty="0">
              <a:solidFill>
                <a:schemeClr val="tx1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63E0310-0CF2-8742-B4EA-AAA5EAB08990}"/>
              </a:ext>
            </a:extLst>
          </p:cNvPr>
          <p:cNvCxnSpPr>
            <a:cxnSpLocks/>
          </p:cNvCxnSpPr>
          <p:nvPr/>
        </p:nvCxnSpPr>
        <p:spPr>
          <a:xfrm>
            <a:off x="6407915" y="2869805"/>
            <a:ext cx="790771" cy="40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04EBA6E-88A1-274C-B3B8-55249961E651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6407441" y="3271045"/>
            <a:ext cx="791246" cy="41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F195EAA-F033-8E44-82ED-5E68396A7480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6407441" y="3689046"/>
            <a:ext cx="803385" cy="103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75801FD-5745-8842-B703-3822FFB460BF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6394357" y="4719066"/>
            <a:ext cx="816469" cy="15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E50509E-13F9-0946-ACA3-1857F9E77C3C}"/>
              </a:ext>
            </a:extLst>
          </p:cNvPr>
          <p:cNvCxnSpPr>
            <a:cxnSpLocks/>
            <a:stCxn id="19" idx="1"/>
            <a:endCxn id="21" idx="3"/>
          </p:cNvCxnSpPr>
          <p:nvPr/>
        </p:nvCxnSpPr>
        <p:spPr>
          <a:xfrm flipH="1">
            <a:off x="6375942" y="4719066"/>
            <a:ext cx="834884" cy="151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414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7A5D1-863A-F841-AF14-FA861FF9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Sources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3E4463-2D08-8B40-87FB-D95756EC3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119744"/>
            <a:ext cx="10363200" cy="47382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/>
              <a:t>[1] GUNNING, D.; AHA, D.: </a:t>
            </a:r>
            <a:r>
              <a:rPr lang="de-DE" dirty="0" err="1"/>
              <a:t>DARPA’s</a:t>
            </a:r>
            <a:r>
              <a:rPr lang="de-DE" dirty="0"/>
              <a:t> </a:t>
            </a: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(XAI) </a:t>
            </a:r>
            <a:r>
              <a:rPr lang="de-DE" dirty="0" err="1"/>
              <a:t>program</a:t>
            </a:r>
            <a:r>
              <a:rPr lang="de-DE" dirty="0"/>
              <a:t>. AI Magazine. 2019, vol. 40, </a:t>
            </a:r>
            <a:r>
              <a:rPr lang="de-DE" dirty="0" err="1"/>
              <a:t>no</a:t>
            </a:r>
            <a:r>
              <a:rPr lang="de-DE" dirty="0"/>
              <a:t>. 2, pp. 44–58. </a:t>
            </a:r>
          </a:p>
          <a:p>
            <a:pPr marL="0" indent="0">
              <a:buNone/>
            </a:pPr>
            <a:r>
              <a:rPr lang="de-DE" dirty="0"/>
              <a:t>[2] </a:t>
            </a:r>
            <a:r>
              <a:rPr lang="de-DE" dirty="0">
                <a:hlinkClick r:id="rId2"/>
              </a:rPr>
              <a:t>https://www.kdnuggets.com/2019/12/interpretability-part-3-lime-shap.html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[3] </a:t>
            </a:r>
            <a:r>
              <a:rPr lang="de-DE" dirty="0">
                <a:hlinkClick r:id="rId3"/>
              </a:rPr>
              <a:t>https://www.tibco.com/de/reference-center/what-is-a-random-forest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[4] </a:t>
            </a:r>
            <a:r>
              <a:rPr lang="de-DE" dirty="0" err="1"/>
              <a:t>Tjoa</a:t>
            </a:r>
            <a:r>
              <a:rPr lang="de-DE" dirty="0"/>
              <a:t>, E; Guan, C (2020): A Survey on </a:t>
            </a: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(XAI): </a:t>
            </a:r>
            <a:r>
              <a:rPr lang="de-DE" dirty="0" err="1"/>
              <a:t>Towards</a:t>
            </a:r>
            <a:r>
              <a:rPr lang="de-DE" dirty="0"/>
              <a:t> Medical XAI, </a:t>
            </a:r>
            <a:r>
              <a:rPr lang="de-DE" dirty="0">
                <a:hlinkClick r:id="rId4"/>
              </a:rPr>
              <a:t>https://arxiv.org/pdf/1907.07374.pdf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[5] </a:t>
            </a:r>
            <a:r>
              <a:rPr lang="de-DE" dirty="0">
                <a:hlinkClick r:id="rId5"/>
              </a:rPr>
              <a:t>https://towardsdatascience.com/knowledge-graphs-for-explainable-ai-dcd73c5c016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[6] N. </a:t>
            </a:r>
            <a:r>
              <a:rPr lang="de-DE" dirty="0" err="1"/>
              <a:t>Tishby</a:t>
            </a:r>
            <a:r>
              <a:rPr lang="de-DE" dirty="0"/>
              <a:t>, R. Schwartz-Ziv. (Mar. 2017). </a:t>
            </a:r>
            <a:r>
              <a:rPr lang="de-DE" i="1" dirty="0" err="1"/>
              <a:t>Opening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black</a:t>
            </a:r>
            <a:r>
              <a:rPr lang="de-DE" i="1" dirty="0"/>
              <a:t> box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</a:t>
            </a:r>
            <a:r>
              <a:rPr lang="de-DE" i="1" dirty="0" err="1"/>
              <a:t>Neural</a:t>
            </a:r>
            <a:r>
              <a:rPr lang="de-DE" i="1" dirty="0"/>
              <a:t> Networks via Information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/1703.00810. </a:t>
            </a:r>
            <a:r>
              <a:rPr lang="de-DE" dirty="0" err="1"/>
              <a:t>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 [7] A. M. Saxe, A. </a:t>
            </a:r>
            <a:r>
              <a:rPr lang="de-DE" dirty="0" err="1"/>
              <a:t>Kolchinsky</a:t>
            </a:r>
            <a:r>
              <a:rPr lang="de-DE" dirty="0"/>
              <a:t>, D. D. Cox. (Feb. 2018). </a:t>
            </a:r>
            <a:r>
              <a:rPr lang="de-DE" i="1" dirty="0"/>
              <a:t>On </a:t>
            </a:r>
            <a:r>
              <a:rPr lang="de-DE" i="1" dirty="0" err="1"/>
              <a:t>the</a:t>
            </a:r>
            <a:r>
              <a:rPr lang="de-DE" i="1" dirty="0"/>
              <a:t> Information </a:t>
            </a:r>
            <a:r>
              <a:rPr lang="de-DE" i="1" dirty="0" err="1"/>
              <a:t>Bottleneck</a:t>
            </a:r>
            <a:r>
              <a:rPr lang="de-DE" i="1" dirty="0"/>
              <a:t> </a:t>
            </a:r>
            <a:r>
              <a:rPr lang="de-DE" i="1" dirty="0" err="1"/>
              <a:t>Theory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Learning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openreview.net</a:t>
            </a:r>
            <a:r>
              <a:rPr lang="de-DE" dirty="0"/>
              <a:t>/</a:t>
            </a:r>
            <a:r>
              <a:rPr lang="de-DE" dirty="0" err="1"/>
              <a:t>forum</a:t>
            </a:r>
            <a:r>
              <a:rPr lang="de-DE" dirty="0"/>
              <a:t>? </a:t>
            </a:r>
            <a:r>
              <a:rPr lang="de-DE" dirty="0" err="1"/>
              <a:t>id</a:t>
            </a:r>
            <a:r>
              <a:rPr lang="de-DE" dirty="0"/>
              <a:t>=</a:t>
            </a:r>
            <a:r>
              <a:rPr lang="de-DE" dirty="0" err="1"/>
              <a:t>ry_WPG</a:t>
            </a:r>
            <a:r>
              <a:rPr lang="de-DE" dirty="0"/>
              <a:t>-A- </a:t>
            </a:r>
          </a:p>
          <a:p>
            <a:pPr marL="0" indent="0">
              <a:buNone/>
            </a:pPr>
            <a:r>
              <a:rPr lang="de-DE" dirty="0"/>
              <a:t>[8] Z. </a:t>
            </a:r>
            <a:r>
              <a:rPr lang="de-DE" dirty="0" err="1"/>
              <a:t>Goldfeld</a:t>
            </a:r>
            <a:r>
              <a:rPr lang="de-DE" dirty="0"/>
              <a:t>, E. van den Berg, K. </a:t>
            </a:r>
            <a:r>
              <a:rPr lang="de-DE" dirty="0" err="1"/>
              <a:t>Greenewald</a:t>
            </a:r>
            <a:r>
              <a:rPr lang="de-DE" dirty="0"/>
              <a:t>, I. </a:t>
            </a:r>
            <a:r>
              <a:rPr lang="de-DE" dirty="0" err="1"/>
              <a:t>Melnyk</a:t>
            </a:r>
            <a:r>
              <a:rPr lang="de-DE" dirty="0"/>
              <a:t>, N. Nguyen, B. Kings- </a:t>
            </a:r>
            <a:r>
              <a:rPr lang="de-DE" dirty="0" err="1"/>
              <a:t>bury</a:t>
            </a:r>
            <a:r>
              <a:rPr lang="de-DE" dirty="0"/>
              <a:t>, Y. </a:t>
            </a:r>
            <a:r>
              <a:rPr lang="de-DE" dirty="0" err="1"/>
              <a:t>Polyanskiy</a:t>
            </a:r>
            <a:r>
              <a:rPr lang="de-DE" dirty="0"/>
              <a:t>. (</a:t>
            </a:r>
            <a:r>
              <a:rPr lang="de-DE" dirty="0" err="1"/>
              <a:t>Oct</a:t>
            </a:r>
            <a:r>
              <a:rPr lang="de-DE" dirty="0"/>
              <a:t>. 2018). </a:t>
            </a:r>
            <a:r>
              <a:rPr lang="de-DE" i="1" dirty="0" err="1"/>
              <a:t>Estimating</a:t>
            </a:r>
            <a:r>
              <a:rPr lang="de-DE" i="1" dirty="0"/>
              <a:t> Information Flow in </a:t>
            </a:r>
            <a:r>
              <a:rPr lang="de-DE" i="1" dirty="0" err="1"/>
              <a:t>Deep</a:t>
            </a:r>
            <a:r>
              <a:rPr lang="de-DE" i="1" dirty="0"/>
              <a:t> Neu- </a:t>
            </a:r>
            <a:r>
              <a:rPr lang="de-DE" i="1" dirty="0" err="1"/>
              <a:t>ral</a:t>
            </a:r>
            <a:r>
              <a:rPr lang="de-DE" i="1" dirty="0"/>
              <a:t> Networks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http://</a:t>
            </a:r>
            <a:r>
              <a:rPr lang="de-DE" dirty="0" err="1"/>
              <a:t>people.lids.mit.edu</a:t>
            </a:r>
            <a:r>
              <a:rPr lang="de-DE" dirty="0"/>
              <a:t>/</a:t>
            </a:r>
            <a:r>
              <a:rPr lang="de-DE" dirty="0" err="1"/>
              <a:t>yp</a:t>
            </a:r>
            <a:r>
              <a:rPr lang="de-DE" dirty="0"/>
              <a:t>/</a:t>
            </a:r>
            <a:r>
              <a:rPr lang="de-DE" dirty="0" err="1"/>
              <a:t>homepage</a:t>
            </a:r>
            <a:r>
              <a:rPr lang="de-DE" dirty="0"/>
              <a:t>/</a:t>
            </a:r>
            <a:r>
              <a:rPr lang="de-DE" dirty="0" err="1"/>
              <a:t>data</a:t>
            </a:r>
            <a:r>
              <a:rPr lang="de-DE" dirty="0"/>
              <a:t>/ </a:t>
            </a:r>
            <a:r>
              <a:rPr lang="de-DE" dirty="0" err="1"/>
              <a:t>dnn-infoflow.pdf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[9] M. I. </a:t>
            </a:r>
            <a:r>
              <a:rPr lang="de-DE" dirty="0" err="1"/>
              <a:t>Belghazi</a:t>
            </a:r>
            <a:r>
              <a:rPr lang="de-DE" dirty="0"/>
              <a:t>, A. </a:t>
            </a:r>
            <a:r>
              <a:rPr lang="de-DE" dirty="0" err="1"/>
              <a:t>Baratin</a:t>
            </a:r>
            <a:r>
              <a:rPr lang="de-DE" dirty="0"/>
              <a:t>, S. </a:t>
            </a:r>
            <a:r>
              <a:rPr lang="de-DE" dirty="0" err="1"/>
              <a:t>Rajeswar</a:t>
            </a:r>
            <a:r>
              <a:rPr lang="de-DE" dirty="0"/>
              <a:t>, S. </a:t>
            </a:r>
            <a:r>
              <a:rPr lang="de-DE" dirty="0" err="1"/>
              <a:t>Ozair</a:t>
            </a:r>
            <a:r>
              <a:rPr lang="de-DE" dirty="0"/>
              <a:t>, Y. </a:t>
            </a:r>
            <a:r>
              <a:rPr lang="de-DE" dirty="0" err="1"/>
              <a:t>Bengio</a:t>
            </a:r>
            <a:r>
              <a:rPr lang="de-DE" dirty="0"/>
              <a:t>, A. </a:t>
            </a:r>
            <a:r>
              <a:rPr lang="de-DE" dirty="0" err="1"/>
              <a:t>Courville</a:t>
            </a:r>
            <a:r>
              <a:rPr lang="de-DE" dirty="0"/>
              <a:t>, R. D. </a:t>
            </a:r>
            <a:r>
              <a:rPr lang="de-DE" dirty="0" err="1"/>
              <a:t>Hjelm</a:t>
            </a:r>
            <a:r>
              <a:rPr lang="de-DE" dirty="0"/>
              <a:t>. (Jan. 2018). </a:t>
            </a:r>
            <a:r>
              <a:rPr lang="de-DE" i="1" dirty="0"/>
              <a:t>Mutual Information </a:t>
            </a:r>
            <a:r>
              <a:rPr lang="de-DE" i="1" dirty="0" err="1"/>
              <a:t>Neural</a:t>
            </a:r>
            <a:r>
              <a:rPr lang="de-DE" i="1" dirty="0"/>
              <a:t> </a:t>
            </a:r>
            <a:r>
              <a:rPr lang="de-DE" i="1" dirty="0" err="1"/>
              <a:t>Estimation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/1801.04062.pdf </a:t>
            </a:r>
          </a:p>
          <a:p>
            <a:pPr marL="0" indent="0">
              <a:buNone/>
            </a:pPr>
            <a:r>
              <a:rPr lang="de-DE" dirty="0"/>
              <a:t>[10] D. </a:t>
            </a:r>
            <a:r>
              <a:rPr lang="de-DE" dirty="0" err="1"/>
              <a:t>McAllester</a:t>
            </a:r>
            <a:r>
              <a:rPr lang="de-DE" dirty="0"/>
              <a:t>, K. Stratos. (Nov. 2018). </a:t>
            </a:r>
            <a:r>
              <a:rPr lang="de-DE" i="1" dirty="0"/>
              <a:t>Formal </a:t>
            </a:r>
            <a:r>
              <a:rPr lang="de-DE" i="1" dirty="0" err="1"/>
              <a:t>Limitations</a:t>
            </a:r>
            <a:r>
              <a:rPr lang="de-DE" i="1" dirty="0"/>
              <a:t> on </a:t>
            </a:r>
            <a:r>
              <a:rPr lang="de-DE" i="1" dirty="0" err="1"/>
              <a:t>the</a:t>
            </a:r>
            <a:r>
              <a:rPr lang="de-DE" i="1" dirty="0"/>
              <a:t> Measurement </a:t>
            </a:r>
            <a:r>
              <a:rPr lang="de-DE" i="1" dirty="0" err="1"/>
              <a:t>of</a:t>
            </a:r>
            <a:r>
              <a:rPr lang="de-DE" i="1" dirty="0"/>
              <a:t> Mutual Information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/1811.04251.pdf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C47B36-04B0-5D4E-9CC5-D8830EFC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7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A875986-BF1F-7341-8AFE-49B1939A18A5}"/>
              </a:ext>
            </a:extLst>
          </p:cNvPr>
          <p:cNvSpPr/>
          <p:nvPr/>
        </p:nvSpPr>
        <p:spPr>
          <a:xfrm>
            <a:off x="2211859" y="4151870"/>
            <a:ext cx="8155460" cy="25572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A66F5C-B746-3B4E-A9B3-03C4F31BD263}"/>
              </a:ext>
            </a:extLst>
          </p:cNvPr>
          <p:cNvSpPr/>
          <p:nvPr/>
        </p:nvSpPr>
        <p:spPr>
          <a:xfrm>
            <a:off x="2619631" y="4518754"/>
            <a:ext cx="5103341" cy="18234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7AD5F6-985E-7846-AB3D-34DCCA20B8BE}"/>
              </a:ext>
            </a:extLst>
          </p:cNvPr>
          <p:cNvSpPr/>
          <p:nvPr/>
        </p:nvSpPr>
        <p:spPr>
          <a:xfrm>
            <a:off x="2940908" y="4838399"/>
            <a:ext cx="2594920" cy="118418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10AA253-2AAE-184B-89D6-6F5DB5BF4708}"/>
              </a:ext>
            </a:extLst>
          </p:cNvPr>
          <p:cNvSpPr/>
          <p:nvPr/>
        </p:nvSpPr>
        <p:spPr>
          <a:xfrm>
            <a:off x="914400" y="2215978"/>
            <a:ext cx="10783330" cy="1579605"/>
          </a:xfrm>
          <a:prstGeom prst="roundRect">
            <a:avLst>
              <a:gd name="adj" fmla="val 11191"/>
            </a:avLst>
          </a:prstGeom>
          <a:solidFill>
            <a:schemeClr val="accent1"/>
          </a:solidFill>
          <a:ln>
            <a:noFill/>
          </a:ln>
          <a:effectLst>
            <a:outerShdw blurRad="360673" sx="102000" sy="102000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000" dirty="0"/>
              <a:t>"XAI will </a:t>
            </a:r>
            <a:r>
              <a:rPr lang="de-DE" sz="2000" dirty="0" err="1"/>
              <a:t>create</a:t>
            </a:r>
            <a:r>
              <a:rPr lang="de-DE" sz="2000" dirty="0"/>
              <a:t> a </a:t>
            </a:r>
            <a:r>
              <a:rPr lang="de-DE" sz="2000" dirty="0" err="1"/>
              <a:t>suite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machine</a:t>
            </a:r>
            <a:r>
              <a:rPr lang="de-DE" sz="2000" dirty="0"/>
              <a:t> </a:t>
            </a:r>
            <a:r>
              <a:rPr lang="de-DE" sz="2000" dirty="0" err="1"/>
              <a:t>learning</a:t>
            </a:r>
            <a:r>
              <a:rPr lang="de-DE" sz="2000" dirty="0"/>
              <a:t> </a:t>
            </a:r>
            <a:r>
              <a:rPr lang="de-DE" sz="2000" dirty="0" err="1"/>
              <a:t>techniques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</a:t>
            </a:r>
            <a:r>
              <a:rPr lang="de-DE" sz="2000" dirty="0" err="1"/>
              <a:t>enables</a:t>
            </a:r>
            <a:r>
              <a:rPr lang="de-DE" sz="2000" dirty="0"/>
              <a:t> human </a:t>
            </a:r>
            <a:r>
              <a:rPr lang="de-DE" sz="2000" dirty="0" err="1"/>
              <a:t>users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understand</a:t>
            </a:r>
            <a:r>
              <a:rPr lang="de-DE" sz="2000" dirty="0"/>
              <a:t>, </a:t>
            </a:r>
            <a:r>
              <a:rPr lang="de-DE" sz="2000" dirty="0" err="1"/>
              <a:t>appropriately</a:t>
            </a:r>
            <a:r>
              <a:rPr lang="de-DE" sz="2000" dirty="0"/>
              <a:t> </a:t>
            </a:r>
            <a:r>
              <a:rPr lang="de-DE" sz="2000" dirty="0" err="1"/>
              <a:t>trust</a:t>
            </a:r>
            <a:r>
              <a:rPr lang="de-DE" sz="2000" dirty="0"/>
              <a:t>,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effectively</a:t>
            </a:r>
            <a:r>
              <a:rPr lang="de-DE" sz="2000" dirty="0"/>
              <a:t> manage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emerging</a:t>
            </a:r>
            <a:r>
              <a:rPr lang="de-DE" sz="2000" dirty="0"/>
              <a:t> </a:t>
            </a:r>
            <a:r>
              <a:rPr lang="de-DE" sz="2000" dirty="0" err="1"/>
              <a:t>generation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artificially</a:t>
            </a:r>
            <a:r>
              <a:rPr lang="de-DE" sz="2000" dirty="0"/>
              <a:t> intelligent </a:t>
            </a:r>
            <a:r>
              <a:rPr lang="de-DE" sz="2000" dirty="0" err="1"/>
              <a:t>partners</a:t>
            </a:r>
            <a:r>
              <a:rPr lang="de-DE" sz="2000" dirty="0"/>
              <a:t>“ [1]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DDA0E8D-360B-4F48-A280-11FAD31F7511}"/>
              </a:ext>
            </a:extLst>
          </p:cNvPr>
          <p:cNvSpPr txBox="1"/>
          <p:nvPr/>
        </p:nvSpPr>
        <p:spPr>
          <a:xfrm>
            <a:off x="7764203" y="5245827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2036075-D771-6144-8E84-DD32BF362D2B}"/>
              </a:ext>
            </a:extLst>
          </p:cNvPr>
          <p:cNvSpPr txBox="1"/>
          <p:nvPr/>
        </p:nvSpPr>
        <p:spPr>
          <a:xfrm>
            <a:off x="5535828" y="5245827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04A43F-AFB1-3C42-850F-0DD154298D9D}"/>
              </a:ext>
            </a:extLst>
          </p:cNvPr>
          <p:cNvSpPr/>
          <p:nvPr/>
        </p:nvSpPr>
        <p:spPr>
          <a:xfrm rot="20449765">
            <a:off x="4173805" y="3910974"/>
            <a:ext cx="312022" cy="29596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4976D17-E6C3-A540-9D89-416588C2B278}"/>
              </a:ext>
            </a:extLst>
          </p:cNvPr>
          <p:cNvSpPr txBox="1"/>
          <p:nvPr/>
        </p:nvSpPr>
        <p:spPr>
          <a:xfrm>
            <a:off x="3314399" y="524582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Deep</a:t>
            </a:r>
            <a:r>
              <a:rPr lang="de-DE" dirty="0"/>
              <a:t> Learning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04A3915-25FC-0D4C-93F5-86E85DCCC43E}"/>
              </a:ext>
            </a:extLst>
          </p:cNvPr>
          <p:cNvSpPr txBox="1"/>
          <p:nvPr/>
        </p:nvSpPr>
        <p:spPr>
          <a:xfrm>
            <a:off x="3314399" y="3941805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XAI</a:t>
            </a:r>
          </a:p>
        </p:txBody>
      </p:sp>
    </p:spTree>
    <p:extLst>
      <p:ext uri="{BB962C8B-B14F-4D97-AF65-F5344CB8AC3E}">
        <p14:creationId xmlns:p14="http://schemas.microsoft.com/office/powerpoint/2010/main" val="3613030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5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167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Purposes</a:t>
            </a:r>
            <a:endParaRPr lang="de-DE" sz="2800" b="1" dirty="0">
              <a:latin typeface="+mj-lt"/>
            </a:endParaRP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B46E70D6-1A61-E847-97AA-AC44373506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99005069"/>
              </p:ext>
            </p:extLst>
          </p:nvPr>
        </p:nvGraphicFramePr>
        <p:xfrm>
          <a:off x="1582352" y="2426160"/>
          <a:ext cx="9027296" cy="404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5188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6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4879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Classification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Methods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for</a:t>
            </a:r>
            <a:r>
              <a:rPr lang="de-DE" sz="2800" b="1" dirty="0">
                <a:latin typeface="+mj-lt"/>
              </a:rPr>
              <a:t> XAI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75477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4022070"/>
            <a:ext cx="1583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every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5374113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017D09F-80CD-AA47-B2FF-6C69ACE165CC}"/>
              </a:ext>
            </a:extLst>
          </p:cNvPr>
          <p:cNvSpPr/>
          <p:nvPr/>
        </p:nvSpPr>
        <p:spPr>
          <a:xfrm>
            <a:off x="4384144" y="2426160"/>
            <a:ext cx="7360181" cy="395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95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7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4879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Classification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Methods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for</a:t>
            </a:r>
            <a:r>
              <a:rPr lang="de-DE" sz="2800" b="1" dirty="0">
                <a:latin typeface="+mj-lt"/>
              </a:rPr>
              <a:t> XAI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/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4022070"/>
            <a:ext cx="1583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every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5374113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1F7498E-A5B3-B84B-A150-1C842675074B}"/>
              </a:ext>
            </a:extLst>
          </p:cNvPr>
          <p:cNvSpPr/>
          <p:nvPr/>
        </p:nvSpPr>
        <p:spPr>
          <a:xfrm>
            <a:off x="8242832" y="2426160"/>
            <a:ext cx="3501493" cy="395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7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8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4879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Classification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Methods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for</a:t>
            </a:r>
            <a:r>
              <a:rPr lang="de-DE" sz="2800" b="1" dirty="0">
                <a:latin typeface="+mj-lt"/>
              </a:rPr>
              <a:t> XAI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/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4022070"/>
            <a:ext cx="1583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every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5374113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2498931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9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1" y="1578608"/>
            <a:ext cx="61579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 err="1">
                <a:solidFill>
                  <a:schemeClr val="bg1"/>
                </a:solidFill>
              </a:rPr>
              <a:t>Introducing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and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implementing</a:t>
            </a:r>
            <a:r>
              <a:rPr lang="de-DE" sz="4800" b="1" dirty="0">
                <a:solidFill>
                  <a:schemeClr val="bg1"/>
                </a:solidFill>
              </a:rPr>
              <a:t> different XAI-</a:t>
            </a:r>
            <a:r>
              <a:rPr lang="de-DE" sz="4800" b="1" dirty="0" err="1">
                <a:solidFill>
                  <a:schemeClr val="bg1"/>
                </a:solidFill>
              </a:rPr>
              <a:t>methods</a:t>
            </a:r>
            <a:endParaRPr lang="de-DE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253715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LightSeedLeftStep">
      <a:dk1>
        <a:srgbClr val="000000"/>
      </a:dk1>
      <a:lt1>
        <a:srgbClr val="FFFFFF"/>
      </a:lt1>
      <a:dk2>
        <a:srgbClr val="243441"/>
      </a:dk2>
      <a:lt2>
        <a:srgbClr val="E8E8E2"/>
      </a:lt2>
      <a:accent1>
        <a:srgbClr val="8A89D3"/>
      </a:accent1>
      <a:accent2>
        <a:srgbClr val="6F94CA"/>
      </a:accent2>
      <a:accent3>
        <a:srgbClr val="65AFBE"/>
      </a:accent3>
      <a:accent4>
        <a:srgbClr val="62B39F"/>
      </a:accent4>
      <a:accent5>
        <a:srgbClr val="6FB286"/>
      </a:accent5>
      <a:accent6>
        <a:srgbClr val="6AB664"/>
      </a:accent6>
      <a:hlink>
        <a:srgbClr val="858551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1968</Words>
  <Application>Microsoft Macintosh PowerPoint</Application>
  <PresentationFormat>Breitbild</PresentationFormat>
  <Paragraphs>330</Paragraphs>
  <Slides>31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5" baseType="lpstr">
      <vt:lpstr>Arial</vt:lpstr>
      <vt:lpstr>Calibri</vt:lpstr>
      <vt:lpstr>Grandview Display</vt:lpstr>
      <vt:lpstr>DashVTI</vt:lpstr>
      <vt:lpstr>XAI-Workshop</vt:lpstr>
      <vt:lpstr>Plan for today</vt:lpstr>
      <vt:lpstr>PowerPoint-Präsentation</vt:lpstr>
      <vt:lpstr>1. Introduction to XAI</vt:lpstr>
      <vt:lpstr>1. Introduction to XAI</vt:lpstr>
      <vt:lpstr>1. Introduction to XAI</vt:lpstr>
      <vt:lpstr>1. Introduction to XAI</vt:lpstr>
      <vt:lpstr>1. Introduction to XAI</vt:lpstr>
      <vt:lpstr>PowerPoint-Präsentation</vt:lpstr>
      <vt:lpstr>Used AI-Methods and datasets</vt:lpstr>
      <vt:lpstr>Used AI-Methods and datasets</vt:lpstr>
      <vt:lpstr>2.1 Permutation Importance</vt:lpstr>
      <vt:lpstr>2.1 Permutation Importance</vt:lpstr>
      <vt:lpstr>2.2 Class Activation Maps (CAM) and Gradient weighted-CAM</vt:lpstr>
      <vt:lpstr>2.3 LIME</vt:lpstr>
      <vt:lpstr>2.3 LIME</vt:lpstr>
      <vt:lpstr>2.3 LIME</vt:lpstr>
      <vt:lpstr>2.3 LIME</vt:lpstr>
      <vt:lpstr>2.3 LIME with Images</vt:lpstr>
      <vt:lpstr>2.4 SHAP</vt:lpstr>
      <vt:lpstr>2.5 Partial dependence plot</vt:lpstr>
      <vt:lpstr>2.6 Global Surrogate</vt:lpstr>
      <vt:lpstr>2.7 Information Bottleneck Theory</vt:lpstr>
      <vt:lpstr>2.7 Information Bottleneck Theory</vt:lpstr>
      <vt:lpstr>2.7 Information Bottleneck Theory</vt:lpstr>
      <vt:lpstr>PowerPoint-Präsentation</vt:lpstr>
      <vt:lpstr>3 Current XAI  research</vt:lpstr>
      <vt:lpstr>3 Current XAI research</vt:lpstr>
      <vt:lpstr>3 Current XAI research</vt:lpstr>
      <vt:lpstr>3 Current XAI research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XAI-Workshop</dc:title>
  <dc:creator>TU-Pseudonym 4764421507278889</dc:creator>
  <cp:lastModifiedBy>TU-Pseudonym 4764421507278889</cp:lastModifiedBy>
  <cp:revision>39</cp:revision>
  <dcterms:created xsi:type="dcterms:W3CDTF">2022-05-27T07:19:57Z</dcterms:created>
  <dcterms:modified xsi:type="dcterms:W3CDTF">2022-06-16T14:01:26Z</dcterms:modified>
</cp:coreProperties>
</file>